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9"/>
  </p:notesMasterIdLst>
  <p:handoutMasterIdLst>
    <p:handoutMasterId r:id="rId190"/>
  </p:handoutMasterIdLst>
  <p:sldIdLst>
    <p:sldId id="256" r:id="rId2"/>
    <p:sldId id="319" r:id="rId3"/>
    <p:sldId id="320" r:id="rId4"/>
    <p:sldId id="289" r:id="rId5"/>
    <p:sldId id="271" r:id="rId6"/>
    <p:sldId id="301" r:id="rId7"/>
    <p:sldId id="284" r:id="rId8"/>
    <p:sldId id="283" r:id="rId9"/>
    <p:sldId id="302" r:id="rId10"/>
    <p:sldId id="285" r:id="rId11"/>
    <p:sldId id="303" r:id="rId12"/>
    <p:sldId id="304" r:id="rId13"/>
    <p:sldId id="305" r:id="rId14"/>
    <p:sldId id="286" r:id="rId15"/>
    <p:sldId id="287" r:id="rId16"/>
    <p:sldId id="288" r:id="rId17"/>
    <p:sldId id="290" r:id="rId18"/>
    <p:sldId id="316" r:id="rId19"/>
    <p:sldId id="306" r:id="rId20"/>
    <p:sldId id="257" r:id="rId21"/>
    <p:sldId id="258" r:id="rId22"/>
    <p:sldId id="259" r:id="rId23"/>
    <p:sldId id="260" r:id="rId24"/>
    <p:sldId id="261" r:id="rId25"/>
    <p:sldId id="263" r:id="rId26"/>
    <p:sldId id="264" r:id="rId27"/>
    <p:sldId id="265" r:id="rId28"/>
    <p:sldId id="266" r:id="rId29"/>
    <p:sldId id="267" r:id="rId30"/>
    <p:sldId id="268" r:id="rId31"/>
    <p:sldId id="269" r:id="rId32"/>
    <p:sldId id="318" r:id="rId33"/>
    <p:sldId id="273" r:id="rId34"/>
    <p:sldId id="274" r:id="rId35"/>
    <p:sldId id="275" r:id="rId36"/>
    <p:sldId id="276" r:id="rId37"/>
    <p:sldId id="277" r:id="rId38"/>
    <p:sldId id="291" r:id="rId39"/>
    <p:sldId id="280" r:id="rId40"/>
    <p:sldId id="281" r:id="rId41"/>
    <p:sldId id="279" r:id="rId42"/>
    <p:sldId id="322" r:id="rId43"/>
    <p:sldId id="323" r:id="rId44"/>
    <p:sldId id="324" r:id="rId45"/>
    <p:sldId id="325" r:id="rId46"/>
    <p:sldId id="326" r:id="rId47"/>
    <p:sldId id="327" r:id="rId48"/>
    <p:sldId id="328"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17" r:id="rId68"/>
    <p:sldId id="307" r:id="rId69"/>
    <p:sldId id="308" r:id="rId70"/>
    <p:sldId id="309" r:id="rId71"/>
    <p:sldId id="348" r:id="rId72"/>
    <p:sldId id="349" r:id="rId73"/>
    <p:sldId id="350" r:id="rId74"/>
    <p:sldId id="351" r:id="rId75"/>
    <p:sldId id="314" r:id="rId76"/>
    <p:sldId id="315" r:id="rId77"/>
    <p:sldId id="352" r:id="rId78"/>
    <p:sldId id="353" r:id="rId79"/>
    <p:sldId id="354" r:id="rId80"/>
    <p:sldId id="355" r:id="rId81"/>
    <p:sldId id="356" r:id="rId82"/>
    <p:sldId id="311"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10" r:id="rId97"/>
    <p:sldId id="312" r:id="rId98"/>
    <p:sldId id="278" r:id="rId99"/>
    <p:sldId id="418" r:id="rId100"/>
    <p:sldId id="419" r:id="rId101"/>
    <p:sldId id="420" r:id="rId102"/>
    <p:sldId id="421" r:id="rId103"/>
    <p:sldId id="422" r:id="rId104"/>
    <p:sldId id="423" r:id="rId105"/>
    <p:sldId id="424" r:id="rId106"/>
    <p:sldId id="425" r:id="rId107"/>
    <p:sldId id="426" r:id="rId108"/>
    <p:sldId id="427" r:id="rId109"/>
    <p:sldId id="428" r:id="rId110"/>
    <p:sldId id="297" r:id="rId111"/>
    <p:sldId id="429" r:id="rId112"/>
    <p:sldId id="430" r:id="rId113"/>
    <p:sldId id="431" r:id="rId114"/>
    <p:sldId id="293" r:id="rId115"/>
    <p:sldId id="294" r:id="rId116"/>
    <p:sldId id="432" r:id="rId117"/>
    <p:sldId id="296" r:id="rId118"/>
    <p:sldId id="298" r:id="rId119"/>
    <p:sldId id="299" r:id="rId120"/>
    <p:sldId id="300" r:id="rId121"/>
    <p:sldId id="433" r:id="rId122"/>
    <p:sldId id="434" r:id="rId123"/>
    <p:sldId id="435" r:id="rId124"/>
    <p:sldId id="437" r:id="rId125"/>
    <p:sldId id="438" r:id="rId126"/>
    <p:sldId id="439" r:id="rId127"/>
    <p:sldId id="440" r:id="rId128"/>
    <p:sldId id="321" r:id="rId129"/>
    <p:sldId id="2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295" r:id="rId144"/>
    <p:sldId id="406" r:id="rId145"/>
    <p:sldId id="407" r:id="rId146"/>
    <p:sldId id="408" r:id="rId147"/>
    <p:sldId id="409" r:id="rId148"/>
    <p:sldId id="410" r:id="rId149"/>
    <p:sldId id="411" r:id="rId150"/>
    <p:sldId id="412" r:id="rId151"/>
    <p:sldId id="413" r:id="rId152"/>
    <p:sldId id="414" r:id="rId153"/>
    <p:sldId id="415" r:id="rId154"/>
    <p:sldId id="416" r:id="rId155"/>
    <p:sldId id="378" r:id="rId156"/>
    <p:sldId id="358" r:id="rId157"/>
    <p:sldId id="359" r:id="rId158"/>
    <p:sldId id="360" r:id="rId159"/>
    <p:sldId id="361" r:id="rId160"/>
    <p:sldId id="362" r:id="rId161"/>
    <p:sldId id="363" r:id="rId162"/>
    <p:sldId id="364" r:id="rId163"/>
    <p:sldId id="365" r:id="rId164"/>
    <p:sldId id="366" r:id="rId165"/>
    <p:sldId id="367" r:id="rId166"/>
    <p:sldId id="368" r:id="rId167"/>
    <p:sldId id="369" r:id="rId168"/>
    <p:sldId id="370" r:id="rId169"/>
    <p:sldId id="371" r:id="rId170"/>
    <p:sldId id="372" r:id="rId171"/>
    <p:sldId id="373" r:id="rId172"/>
    <p:sldId id="374" r:id="rId173"/>
    <p:sldId id="375" r:id="rId174"/>
    <p:sldId id="376" r:id="rId175"/>
    <p:sldId id="377" r:id="rId176"/>
    <p:sldId id="441" r:id="rId177"/>
    <p:sldId id="442" r:id="rId178"/>
    <p:sldId id="444" r:id="rId179"/>
    <p:sldId id="443" r:id="rId180"/>
    <p:sldId id="445" r:id="rId181"/>
    <p:sldId id="446" r:id="rId182"/>
    <p:sldId id="447" r:id="rId183"/>
    <p:sldId id="448" r:id="rId184"/>
    <p:sldId id="449" r:id="rId185"/>
    <p:sldId id="450" r:id="rId186"/>
    <p:sldId id="451" r:id="rId187"/>
    <p:sldId id="282" r:id="rId18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319"/>
            <p14:sldId id="320"/>
          </p14:sldIdLst>
        </p14:section>
        <p14:section name="Création, morphose, annotation, collaboration, recherche" id="{B9B51309-D148-4332-87C2-07BE32FBCA3B}">
          <p14:sldIdLst>
            <p14:sldId id="289"/>
            <p14:sldId id="271"/>
            <p14:sldId id="301"/>
            <p14:sldId id="284"/>
            <p14:sldId id="283"/>
            <p14:sldId id="302"/>
            <p14:sldId id="285"/>
            <p14:sldId id="303"/>
            <p14:sldId id="304"/>
            <p14:sldId id="305"/>
            <p14:sldId id="286"/>
            <p14:sldId id="287"/>
            <p14:sldId id="288"/>
            <p14:sldId id="290"/>
            <p14:sldId id="316"/>
            <p14:sldId id="306"/>
            <p14:sldId id="257"/>
            <p14:sldId id="258"/>
            <p14:sldId id="259"/>
            <p14:sldId id="260"/>
            <p14:sldId id="261"/>
            <p14:sldId id="263"/>
            <p14:sldId id="264"/>
            <p14:sldId id="265"/>
            <p14:sldId id="266"/>
            <p14:sldId id="267"/>
            <p14:sldId id="268"/>
            <p14:sldId id="269"/>
            <p14:sldId id="318"/>
            <p14:sldId id="273"/>
            <p14:sldId id="274"/>
            <p14:sldId id="275"/>
            <p14:sldId id="276"/>
            <p14:sldId id="277"/>
            <p14:sldId id="291"/>
            <p14:sldId id="280"/>
            <p14:sldId id="281"/>
            <p14:sldId id="279"/>
            <p14:sldId id="322"/>
            <p14:sldId id="323"/>
            <p14:sldId id="324"/>
            <p14:sldId id="325"/>
            <p14:sldId id="326"/>
            <p14:sldId id="327"/>
            <p14:sldId id="328"/>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17"/>
            <p14:sldId id="307"/>
            <p14:sldId id="308"/>
            <p14:sldId id="309"/>
            <p14:sldId id="348"/>
            <p14:sldId id="349"/>
            <p14:sldId id="350"/>
            <p14:sldId id="351"/>
            <p14:sldId id="314"/>
            <p14:sldId id="315"/>
            <p14:sldId id="352"/>
            <p14:sldId id="353"/>
            <p14:sldId id="354"/>
            <p14:sldId id="355"/>
            <p14:sldId id="356"/>
            <p14:sldId id="311"/>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321"/>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4"/>
            <p14:sldId id="415"/>
            <p14:sldId id="416"/>
            <p14:sldId id="378"/>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441"/>
            <p14:sldId id="442"/>
            <p14:sldId id="444"/>
            <p14:sldId id="443"/>
            <p14:sldId id="445"/>
            <p14:sldId id="446"/>
            <p14:sldId id="447"/>
            <p14:sldId id="448"/>
            <p14:sldId id="449"/>
            <p14:sldId id="450"/>
            <p14:sldId id="451"/>
          </p14:sldIdLst>
        </p14:section>
        <p14:section name="En savoir plus"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8312" autoAdjust="0"/>
  </p:normalViewPr>
  <p:slideViewPr>
    <p:cSldViewPr snapToGrid="0">
      <p:cViewPr varScale="1">
        <p:scale>
          <a:sx n="60" d="100"/>
          <a:sy n="60" d="100"/>
        </p:scale>
        <p:origin x="101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26/06/2020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26/06/2020</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156</a:t>
            </a:fld>
            <a:endParaRPr lang="fr-FR"/>
          </a:p>
        </p:txBody>
      </p:sp>
    </p:spTree>
    <p:extLst>
      <p:ext uri="{BB962C8B-B14F-4D97-AF65-F5344CB8AC3E}">
        <p14:creationId xmlns:p14="http://schemas.microsoft.com/office/powerpoint/2010/main" val="120533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161</a:t>
            </a:fld>
            <a:endParaRPr lang="fr-FR"/>
          </a:p>
        </p:txBody>
      </p:sp>
    </p:spTree>
    <p:extLst>
      <p:ext uri="{BB962C8B-B14F-4D97-AF65-F5344CB8AC3E}">
        <p14:creationId xmlns:p14="http://schemas.microsoft.com/office/powerpoint/2010/main" val="33012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168</a:t>
            </a:fld>
            <a:endParaRPr lang="fr-FR"/>
          </a:p>
        </p:txBody>
      </p:sp>
    </p:spTree>
    <p:extLst>
      <p:ext uri="{BB962C8B-B14F-4D97-AF65-F5344CB8AC3E}">
        <p14:creationId xmlns:p14="http://schemas.microsoft.com/office/powerpoint/2010/main" val="1728165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187</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F61EA0F-A667-4B49-8422-0062BC55E249}" type="slidenum">
              <a:rPr lang="fr-FR" smtClean="0"/>
              <a:t>5</a:t>
            </a:fld>
            <a:endParaRPr lang="fr-FR" dirty="0"/>
          </a:p>
        </p:txBody>
      </p:sp>
    </p:spTree>
    <p:extLst>
      <p:ext uri="{BB962C8B-B14F-4D97-AF65-F5344CB8AC3E}">
        <p14:creationId xmlns:p14="http://schemas.microsoft.com/office/powerpoint/2010/main" val="158404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10</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119</a:t>
            </a:fld>
            <a:endParaRPr lang="fr-FR"/>
          </a:p>
        </p:txBody>
      </p:sp>
    </p:spTree>
    <p:extLst>
      <p:ext uri="{BB962C8B-B14F-4D97-AF65-F5344CB8AC3E}">
        <p14:creationId xmlns:p14="http://schemas.microsoft.com/office/powerpoint/2010/main" val="3019733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131</a:t>
            </a:fld>
            <a:endParaRPr lang="fr-FR"/>
          </a:p>
        </p:txBody>
      </p:sp>
    </p:spTree>
    <p:extLst>
      <p:ext uri="{BB962C8B-B14F-4D97-AF65-F5344CB8AC3E}">
        <p14:creationId xmlns:p14="http://schemas.microsoft.com/office/powerpoint/2010/main" val="392172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132</a:t>
            </a:fld>
            <a:endParaRPr lang="fr-FR"/>
          </a:p>
        </p:txBody>
      </p:sp>
    </p:spTree>
    <p:extLst>
      <p:ext uri="{BB962C8B-B14F-4D97-AF65-F5344CB8AC3E}">
        <p14:creationId xmlns:p14="http://schemas.microsoft.com/office/powerpoint/2010/main" val="30871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134</a:t>
            </a:fld>
            <a:endParaRPr lang="fr-FR"/>
          </a:p>
        </p:txBody>
      </p:sp>
    </p:spTree>
    <p:extLst>
      <p:ext uri="{BB962C8B-B14F-4D97-AF65-F5344CB8AC3E}">
        <p14:creationId xmlns:p14="http://schemas.microsoft.com/office/powerpoint/2010/main" val="247553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135</a:t>
            </a:fld>
            <a:endParaRPr lang="fr-FR"/>
          </a:p>
        </p:txBody>
      </p:sp>
    </p:spTree>
    <p:extLst>
      <p:ext uri="{BB962C8B-B14F-4D97-AF65-F5344CB8AC3E}">
        <p14:creationId xmlns:p14="http://schemas.microsoft.com/office/powerpoint/2010/main" val="180717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145</a:t>
            </a:fld>
            <a:endParaRPr lang="fr-FR"/>
          </a:p>
        </p:txBody>
      </p:sp>
    </p:spTree>
    <p:extLst>
      <p:ext uri="{BB962C8B-B14F-4D97-AF65-F5344CB8AC3E}">
        <p14:creationId xmlns:p14="http://schemas.microsoft.com/office/powerpoint/2010/main" val="4156801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5"/>
            <a:ext cx="11682101" cy="59411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C0E15A48-0BDE-4C66-A5ED-25C7B1AB658C}" type="datetime1">
              <a:rPr lang="fr-FR" noProof="0" smtClean="0"/>
              <a:t>26/06/2020</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3D59D919-7B20-41C0-8383-ACA0C2452EF4}" type="datetime1">
              <a:rPr lang="fr-FR" noProof="0" smtClean="0"/>
              <a:t>26/06/2020</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9731248" cy="3977640"/>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87A7B35C-E787-4E96-B3C0-9AECA62E909D}" type="datetime1">
              <a:rPr lang="fr-FR" smtClean="0"/>
              <a:t>26/06/2020</a:t>
            </a:fld>
            <a:endParaRPr lang="fr-FR"/>
          </a:p>
        </p:txBody>
      </p:sp>
      <p:sp>
        <p:nvSpPr>
          <p:cNvPr id="5" name="Footer Placeholder 4"/>
          <p:cNvSpPr>
            <a:spLocks noGrp="1"/>
          </p:cNvSpPr>
          <p:nvPr>
            <p:ph type="ftr" sz="quarter" idx="11"/>
          </p:nvPr>
        </p:nvSpPr>
        <p:spPr/>
        <p:txBody>
          <a:bodyPr/>
          <a:lstStyle/>
          <a:p>
            <a:r>
              <a:rPr lang="fr-FR"/>
              <a:t>ORSYS Formation - Bassem Seddik - Depuis JavaScript vers TypeScript</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762951E-C9F7-4515-BC07-54D2807C9CE7}" type="datetime1">
              <a:rPr lang="fr-FR" smtClean="0"/>
              <a:t>26/06/2020</a:t>
            </a:fld>
            <a:endParaRPr lang="fr-FR"/>
          </a:p>
        </p:txBody>
      </p:sp>
      <p:sp>
        <p:nvSpPr>
          <p:cNvPr id="5" name="Footer Placeholder 4"/>
          <p:cNvSpPr>
            <a:spLocks noGrp="1"/>
          </p:cNvSpPr>
          <p:nvPr>
            <p:ph type="ftr" sz="quarter" idx="11"/>
          </p:nvPr>
        </p:nvSpPr>
        <p:spPr/>
        <p:txBody>
          <a:bodyPr/>
          <a:lstStyle/>
          <a:p>
            <a:r>
              <a:rPr lang="fr-FR"/>
              <a:t>ORSYS Formation - Bassem Seddik - Depuis JavaScript vers TypeScript</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10EA639C-D941-4A95-BAC8-15CCB4FB9A13}" type="datetime1">
              <a:rPr lang="fr-FR" noProof="0" smtClean="0"/>
              <a:t>26/06/2020</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1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43.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1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emf"/></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bassemSeddik/formationJS-T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hyperlink" Target="http://go.microsoft.com/fwlink/?LinkId=617172" TargetMode="Externa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0780" y="3489357"/>
            <a:ext cx="10515600" cy="2387600"/>
          </a:xfrm>
          <a:noFill/>
          <a:ln>
            <a:noFill/>
          </a:ln>
        </p:spPr>
        <p:txBody>
          <a:bodyPr rtlCol="0" anchor="ctr" anchorCtr="0">
            <a:normAutofit/>
          </a:bodyPr>
          <a:lstStyle/>
          <a:p>
            <a:pPr rtl="0"/>
            <a:r>
              <a:rPr lang="fr-FR" sz="4800" dirty="0">
                <a:solidFill>
                  <a:schemeClr val="bg1"/>
                </a:solidFill>
              </a:rPr>
              <a:t>Depuis </a:t>
            </a:r>
            <a:r>
              <a:rPr lang="fr-FR" sz="4800" dirty="0" err="1">
                <a:solidFill>
                  <a:schemeClr val="bg1"/>
                </a:solidFill>
              </a:rPr>
              <a:t>JavaScipt</a:t>
            </a:r>
            <a:r>
              <a:rPr lang="fr-FR" sz="4800" dirty="0">
                <a:solidFill>
                  <a:schemeClr val="bg1"/>
                </a:solidFill>
              </a:rPr>
              <a:t> vers TypeScript</a:t>
            </a:r>
          </a:p>
        </p:txBody>
      </p:sp>
      <p:sp>
        <p:nvSpPr>
          <p:cNvPr id="3" name="Sous-titre 2"/>
          <p:cNvSpPr>
            <a:spLocks noGrp="1"/>
          </p:cNvSpPr>
          <p:nvPr>
            <p:ph type="subTitle" idx="4294967295"/>
          </p:nvPr>
        </p:nvSpPr>
        <p:spPr>
          <a:xfrm>
            <a:off x="820780" y="4975665"/>
            <a:ext cx="9582736" cy="1137793"/>
          </a:xfrm>
        </p:spPr>
        <p:txBody>
          <a:bodyPr rtlCol="0">
            <a:normAutofit/>
          </a:bodyPr>
          <a:lstStyle/>
          <a:p>
            <a:pPr marL="0" indent="0" rtl="0">
              <a:buNone/>
            </a:pPr>
            <a:r>
              <a:rPr lang="fr-FR" sz="2400" dirty="0">
                <a:solidFill>
                  <a:schemeClr val="bg1"/>
                </a:solidFill>
                <a:latin typeface="+mj-lt"/>
              </a:rPr>
              <a:t>Fondements et exemples pratiques</a:t>
            </a:r>
          </a:p>
          <a:p>
            <a:pPr marL="0" indent="0" rtl="0">
              <a:buNone/>
            </a:pPr>
            <a:r>
              <a:rPr lang="fr-FR" dirty="0">
                <a:solidFill>
                  <a:schemeClr val="bg1"/>
                </a:solidFill>
                <a:latin typeface="+mj-lt"/>
              </a:rPr>
              <a:t>Formateur :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14" y="91056"/>
            <a:ext cx="11981242" cy="291942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3146" y="5515119"/>
            <a:ext cx="2346960" cy="679704"/>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a:p>
            <a:r>
              <a:rPr lang="fr-FR" sz="1800" dirty="0">
                <a:solidFill>
                  <a:srgbClr val="002060"/>
                </a:solidFill>
              </a:rPr>
              <a:t>Astuce</a:t>
            </a:r>
            <a:r>
              <a:rPr lang="fr-FR" sz="1800" dirty="0"/>
              <a:t>: 15% sous forme décimale s'écrit 0,15 _._</a:t>
            </a:r>
          </a:p>
          <a:p>
            <a:endParaRPr lang="en-US" dirty="0"/>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Tree>
    <p:extLst>
      <p:ext uri="{BB962C8B-B14F-4D97-AF65-F5344CB8AC3E}">
        <p14:creationId xmlns:p14="http://schemas.microsoft.com/office/powerpoint/2010/main" val="19649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Tree>
    <p:extLst>
      <p:ext uri="{BB962C8B-B14F-4D97-AF65-F5344CB8AC3E}">
        <p14:creationId xmlns:p14="http://schemas.microsoft.com/office/powerpoint/2010/main" val="141687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14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Tree>
    <p:extLst>
      <p:ext uri="{BB962C8B-B14F-4D97-AF65-F5344CB8AC3E}">
        <p14:creationId xmlns:p14="http://schemas.microsoft.com/office/powerpoint/2010/main" val="3910744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Tree>
    <p:extLst>
      <p:ext uri="{BB962C8B-B14F-4D97-AF65-F5344CB8AC3E}">
        <p14:creationId xmlns:p14="http://schemas.microsoft.com/office/powerpoint/2010/main" val="40045138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23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Tree>
    <p:extLst>
      <p:ext uri="{BB962C8B-B14F-4D97-AF65-F5344CB8AC3E}">
        <p14:creationId xmlns:p14="http://schemas.microsoft.com/office/powerpoint/2010/main" val="2021216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Tree>
    <p:extLst>
      <p:ext uri="{BB962C8B-B14F-4D97-AF65-F5344CB8AC3E}">
        <p14:creationId xmlns:p14="http://schemas.microsoft.com/office/powerpoint/2010/main" val="26703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Tree>
    <p:extLst>
      <p:ext uri="{BB962C8B-B14F-4D97-AF65-F5344CB8AC3E}">
        <p14:creationId xmlns:p14="http://schemas.microsoft.com/office/powerpoint/2010/main" val="3448269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81FC6286-E5F4-46F6-A636-7F3AECD2F097}"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Tree>
    <p:extLst>
      <p:ext uri="{BB962C8B-B14F-4D97-AF65-F5344CB8AC3E}">
        <p14:creationId xmlns:p14="http://schemas.microsoft.com/office/powerpoint/2010/main" val="33485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Tree>
    <p:extLst>
      <p:ext uri="{BB962C8B-B14F-4D97-AF65-F5344CB8AC3E}">
        <p14:creationId xmlns:p14="http://schemas.microsoft.com/office/powerpoint/2010/main" val="3795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Tree>
    <p:extLst>
      <p:ext uri="{BB962C8B-B14F-4D97-AF65-F5344CB8AC3E}">
        <p14:creationId xmlns:p14="http://schemas.microsoft.com/office/powerpoint/2010/main" val="2651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Tree>
    <p:extLst>
      <p:ext uri="{BB962C8B-B14F-4D97-AF65-F5344CB8AC3E}">
        <p14:creationId xmlns:p14="http://schemas.microsoft.com/office/powerpoint/2010/main" val="26945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Tree>
    <p:extLst>
      <p:ext uri="{BB962C8B-B14F-4D97-AF65-F5344CB8AC3E}">
        <p14:creationId xmlns:p14="http://schemas.microsoft.com/office/powerpoint/2010/main" val="38075991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921054072"/>
              </p:ext>
            </p:extLst>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2473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Gestion des tableaux. Opérateurs logiques et arithmétiques.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25A34F7A-5A31-45FD-A0E2-3B53ACEDE35F}"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12</a:t>
            </a:fld>
            <a:endParaRPr lang="fr-FR" noProof="0" dirty="0"/>
          </a:p>
        </p:txBody>
      </p:sp>
    </p:spTree>
    <p:extLst>
      <p:ext uri="{BB962C8B-B14F-4D97-AF65-F5344CB8AC3E}">
        <p14:creationId xmlns:p14="http://schemas.microsoft.com/office/powerpoint/2010/main" val="4230833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9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Tree>
    <p:extLst>
      <p:ext uri="{BB962C8B-B14F-4D97-AF65-F5344CB8AC3E}">
        <p14:creationId xmlns:p14="http://schemas.microsoft.com/office/powerpoint/2010/main" val="25152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8464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442234868"/>
              </p:ext>
            </p:extLst>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Tree>
    <p:extLst>
      <p:ext uri="{BB962C8B-B14F-4D97-AF65-F5344CB8AC3E}">
        <p14:creationId xmlns:p14="http://schemas.microsoft.com/office/powerpoint/2010/main" val="14900850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97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9518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400019871"/>
              </p:ext>
            </p:extLst>
          </p:nvPr>
        </p:nvGraphicFramePr>
        <p:xfrm>
          <a:off x="1170649" y="1574839"/>
          <a:ext cx="9159420" cy="5017412"/>
        </p:xfrm>
        <a:graphic>
          <a:graphicData uri="http://schemas.openxmlformats.org/drawingml/2006/table">
            <a:tbl>
              <a:tblPr firstRow="1" firstCol="1" lastRow="1" lastCol="1" bandRow="1" bandCol="1">
                <a:tableStyleId>{69012ECD-51FC-41F1-AA8D-1B2483CD663E}</a:tableStyleId>
              </a:tblPr>
              <a:tblGrid>
                <a:gridCol w="2592292">
                  <a:extLst>
                    <a:ext uri="{9D8B030D-6E8A-4147-A177-3AD203B41FA5}">
                      <a16:colId xmlns:a16="http://schemas.microsoft.com/office/drawing/2014/main" val="20000"/>
                    </a:ext>
                  </a:extLst>
                </a:gridCol>
                <a:gridCol w="6567128">
                  <a:extLst>
                    <a:ext uri="{9D8B030D-6E8A-4147-A177-3AD203B41FA5}">
                      <a16:colId xmlns:a16="http://schemas.microsoft.com/office/drawing/2014/main" val="20001"/>
                    </a:ext>
                  </a:extLst>
                </a:gridCol>
              </a:tblGrid>
              <a:tr h="308026">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637210">
                <a:tc>
                  <a:txBody>
                    <a:bodyPr/>
                    <a:lstStyle/>
                    <a:p>
                      <a:r>
                        <a:rPr lang="en-US" sz="1700" b="0" dirty="0">
                          <a:effectLst/>
                        </a:rPr>
                        <a:t>.</a:t>
                      </a:r>
                    </a:p>
                  </a:txBody>
                  <a:tcPr marL="62573" marR="62573" marT="62573" marB="62573" anchor="ctr"/>
                </a:tc>
                <a:tc>
                  <a:txBody>
                    <a:bodyPr/>
                    <a:lstStyle/>
                    <a:p>
                      <a:r>
                        <a:rPr lang="fr-FR" sz="1700" b="0">
                          <a:effectLst/>
                        </a:rPr>
                        <a:t>Seul méta-caractère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381178">
                <a:tc>
                  <a:txBody>
                    <a:bodyPr/>
                    <a:lstStyle/>
                    <a:p>
                      <a:r>
                        <a:rPr lang="en-US" sz="1700" b="0">
                          <a:effectLst/>
                        </a:rPr>
                        <a:t>\w</a:t>
                      </a:r>
                    </a:p>
                  </a:txBody>
                  <a:tcPr marL="62573" marR="62573" marT="62573" marB="62573" anchor="ctr"/>
                </a:tc>
                <a:tc>
                  <a:txBody>
                    <a:bodyPr/>
                    <a:lstStyle/>
                    <a:p>
                      <a:r>
                        <a:rPr lang="fr-FR" sz="1700" b="0" dirty="0">
                          <a:effectLst/>
                        </a:rPr>
                        <a:t>Trouve toute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2"/>
                  </a:ext>
                </a:extLst>
              </a:tr>
              <a:tr h="485567">
                <a:tc>
                  <a:txBody>
                    <a:bodyPr/>
                    <a:lstStyle/>
                    <a:p>
                      <a:r>
                        <a:rPr lang="en-US" sz="1700" b="0">
                          <a:effectLst/>
                        </a:rPr>
                        <a:t>\W</a:t>
                      </a:r>
                    </a:p>
                  </a:txBody>
                  <a:tcPr marL="62573" marR="62573" marT="62573" marB="62573" anchor="ctr"/>
                </a:tc>
                <a:tc>
                  <a:txBody>
                    <a:bodyPr/>
                    <a:lstStyle/>
                    <a:p>
                      <a:r>
                        <a:rPr lang="fr-FR" sz="1700" b="0" dirty="0">
                          <a:effectLst/>
                        </a:rPr>
                        <a:t>Trouve tout ce qui n’est pas une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3"/>
                  </a:ext>
                </a:extLst>
              </a:tr>
              <a:tr h="485567">
                <a:tc>
                  <a:txBody>
                    <a:bodyPr/>
                    <a:lstStyle/>
                    <a:p>
                      <a:r>
                        <a:rPr lang="en-US" sz="1700" b="0">
                          <a:effectLst/>
                        </a:rPr>
                        <a:t>\d</a:t>
                      </a:r>
                    </a:p>
                  </a:txBody>
                  <a:tcPr marL="62573" marR="62573" marT="62573" marB="62573" anchor="ctr"/>
                </a:tc>
                <a:tc>
                  <a:txBody>
                    <a:bodyPr/>
                    <a:lstStyle/>
                    <a:p>
                      <a:r>
                        <a:rPr lang="fr-FR" sz="17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485567">
                <a:tc>
                  <a:txBody>
                    <a:bodyPr/>
                    <a:lstStyle/>
                    <a:p>
                      <a:r>
                        <a:rPr lang="en-US" sz="1700" b="0">
                          <a:effectLst/>
                        </a:rPr>
                        <a:t>\D</a:t>
                      </a:r>
                    </a:p>
                  </a:txBody>
                  <a:tcPr marL="62573" marR="62573" marT="62573" marB="62573" anchor="ctr"/>
                </a:tc>
                <a:tc>
                  <a:txBody>
                    <a:bodyPr/>
                    <a:lstStyle/>
                    <a:p>
                      <a:r>
                        <a:rPr lang="fr-FR" sz="17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381178">
                <a:tc>
                  <a:txBody>
                    <a:bodyPr/>
                    <a:lstStyle/>
                    <a:p>
                      <a:r>
                        <a:rPr lang="en-US" sz="1700" b="0">
                          <a:effectLst/>
                        </a:rPr>
                        <a:t>\s</a:t>
                      </a:r>
                    </a:p>
                  </a:txBody>
                  <a:tcPr marL="62573" marR="62573" marT="62573" marB="62573" anchor="ctr"/>
                </a:tc>
                <a:tc>
                  <a:txBody>
                    <a:bodyPr/>
                    <a:lstStyle/>
                    <a:p>
                      <a:r>
                        <a:rPr lang="en-US" sz="1700" b="0" dirty="0" err="1">
                          <a:effectLst/>
                        </a:rPr>
                        <a:t>Trouve</a:t>
                      </a:r>
                      <a:r>
                        <a:rPr lang="en-US" sz="1700" b="0" dirty="0">
                          <a:effectLst/>
                        </a:rPr>
                        <a:t> un </a:t>
                      </a:r>
                      <a:r>
                        <a:rPr lang="en-US" sz="1700" b="0" dirty="0" err="1">
                          <a:effectLst/>
                        </a:rPr>
                        <a:t>espace</a:t>
                      </a:r>
                      <a:endParaRPr lang="en-US" sz="1700" b="0" dirty="0">
                        <a:effectLst/>
                      </a:endParaRPr>
                    </a:p>
                  </a:txBody>
                  <a:tcPr marL="62573" marR="62573" marT="62573" marB="62573" anchor="ctr"/>
                </a:tc>
                <a:extLst>
                  <a:ext uri="{0D108BD9-81ED-4DB2-BD59-A6C34878D82A}">
                    <a16:rowId xmlns:a16="http://schemas.microsoft.com/office/drawing/2014/main" val="10006"/>
                  </a:ext>
                </a:extLst>
              </a:tr>
              <a:tr h="381178">
                <a:tc>
                  <a:txBody>
                    <a:bodyPr/>
                    <a:lstStyle/>
                    <a:p>
                      <a:r>
                        <a:rPr lang="en-US" sz="1700" b="0">
                          <a:effectLst/>
                        </a:rPr>
                        <a:t>\S</a:t>
                      </a:r>
                    </a:p>
                  </a:txBody>
                  <a:tcPr marL="62573" marR="62573" marT="62573" marB="62573" anchor="ctr"/>
                </a:tc>
                <a:tc>
                  <a:txBody>
                    <a:bodyPr/>
                    <a:lstStyle/>
                    <a:p>
                      <a:r>
                        <a:rPr lang="fr-FR" sz="1700" b="0" dirty="0">
                          <a:effectLst/>
                        </a:rPr>
                        <a:t>Trouve tout sauf un espace</a:t>
                      </a:r>
                    </a:p>
                  </a:txBody>
                  <a:tcPr marL="62573" marR="62573" marT="62573" marB="62573" anchor="ctr"/>
                </a:tc>
                <a:extLst>
                  <a:ext uri="{0D108BD9-81ED-4DB2-BD59-A6C34878D82A}">
                    <a16:rowId xmlns:a16="http://schemas.microsoft.com/office/drawing/2014/main" val="10007"/>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485567">
                <a:tc>
                  <a:txBody>
                    <a:bodyPr/>
                    <a:lstStyle/>
                    <a:p>
                      <a:r>
                        <a:rPr lang="en-US" sz="1700" b="0">
                          <a:effectLst/>
                        </a:rPr>
                        <a:t>\n</a:t>
                      </a:r>
                    </a:p>
                  </a:txBody>
                  <a:tcPr marL="62573" marR="62573" marT="62573" marB="62573" anchor="ctr"/>
                </a:tc>
                <a:tc>
                  <a:txBody>
                    <a:bodyPr/>
                    <a:lstStyle/>
                    <a:p>
                      <a:r>
                        <a:rPr lang="fr-FR" sz="1700" b="0" dirty="0">
                          <a:effectLst/>
                        </a:rPr>
                        <a:t>Trouve un retour à la ligne (le « \n » en JavaScript)</a:t>
                      </a:r>
                    </a:p>
                  </a:txBody>
                  <a:tcPr marL="62573" marR="62573" marT="62573" marB="6257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51437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4) Evénements et données</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buFont typeface="+mj-lt"/>
              <a:buAutoNum type="arabicPeriod"/>
            </a:pPr>
            <a:r>
              <a:rPr lang="fr-FR" sz="2000" b="1" dirty="0"/>
              <a:t>Organisation des événements. Impact des événements sur les types de navigateurs et versions de DOM.</a:t>
            </a:r>
          </a:p>
          <a:p>
            <a:pPr marL="342900" indent="-342900">
              <a:lnSpc>
                <a:spcPct val="170000"/>
              </a:lnSpc>
              <a:buFont typeface="+mj-lt"/>
              <a:buAutoNum type="arabicPeriod"/>
            </a:pPr>
            <a:r>
              <a:rPr lang="fr-FR" sz="2000" b="1" dirty="0"/>
              <a:t>Positionner des écouteurs sur des événements par programme et paramétrage de balises HTML.</a:t>
            </a:r>
          </a:p>
          <a:p>
            <a:pPr marL="342900" indent="-342900">
              <a:lnSpc>
                <a:spcPct val="170000"/>
              </a:lnSpc>
              <a:buFont typeface="+mj-lt"/>
              <a:buAutoNum type="arabicPeriod"/>
            </a:pPr>
            <a:r>
              <a:rPr lang="fr-FR" sz="2000" b="1" dirty="0"/>
              <a:t>Créer, détruire des écouteurs.</a:t>
            </a:r>
          </a:p>
          <a:p>
            <a:pPr marL="342900" indent="-342900">
              <a:lnSpc>
                <a:spcPct val="170000"/>
              </a:lnSpc>
              <a:buFont typeface="+mj-lt"/>
              <a:buAutoNum type="arabicPeriod"/>
            </a:pPr>
            <a:r>
              <a:rPr lang="fr-FR" sz="2000" b="1" dirty="0"/>
              <a:t>Les traitements événementiels JavaScript : gestionnaire clavier, souris, formulaires, </a:t>
            </a:r>
            <a:r>
              <a:rPr lang="fr-FR" sz="2000" b="1" dirty="0" err="1"/>
              <a:t>rollover</a:t>
            </a:r>
            <a:r>
              <a:rPr lang="fr-FR" sz="2000" b="1" dirty="0"/>
              <a:t>, menus dynamiques.</a:t>
            </a:r>
          </a:p>
          <a:p>
            <a:pPr marL="342900" indent="-342900">
              <a:lnSpc>
                <a:spcPct val="170000"/>
              </a:lnSpc>
              <a:buFont typeface="+mj-lt"/>
              <a:buAutoNum type="arabicPeriod"/>
            </a:pPr>
            <a:r>
              <a:rPr lang="fr-FR" sz="2000" b="1" dirty="0"/>
              <a:t>L'objet Event et son utilisation.</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15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EAE556DA-A5EF-4556-8FB3-299BD3F9325A}" type="datetime1">
              <a:rPr lang="fr-FR" noProof="0" smtClean="0"/>
              <a:t>26/06/2020</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129</a:t>
            </a:fld>
            <a:endParaRPr lang="fr-FR" noProof="0" dirty="0"/>
          </a:p>
        </p:txBody>
      </p:sp>
    </p:spTree>
    <p:extLst>
      <p:ext uri="{BB962C8B-B14F-4D97-AF65-F5344CB8AC3E}">
        <p14:creationId xmlns:p14="http://schemas.microsoft.com/office/powerpoint/2010/main" val="2977976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6A379-5A8D-4613-AC68-5CCB89854AAD}"/>
              </a:ext>
            </a:extLst>
          </p:cNvPr>
          <p:cNvSpPr>
            <a:spLocks noGrp="1"/>
          </p:cNvSpPr>
          <p:nvPr>
            <p:ph type="title"/>
          </p:nvPr>
        </p:nvSpPr>
        <p:spPr/>
        <p:txBody>
          <a:bodyPr>
            <a:normAutofit/>
          </a:bodyPr>
          <a:lstStyle/>
          <a:p>
            <a:r>
              <a:rPr lang="fr-FR" b="1" dirty="0"/>
              <a:t>1.5- Création de fonctions et paramétrage variable</a:t>
            </a:r>
            <a:endParaRPr lang="en-US" dirty="0"/>
          </a:p>
        </p:txBody>
      </p:sp>
      <p:sp>
        <p:nvSpPr>
          <p:cNvPr id="3" name="Espace réservé du contenu 2">
            <a:extLst>
              <a:ext uri="{FF2B5EF4-FFF2-40B4-BE49-F238E27FC236}">
                <a16:creationId xmlns:a16="http://schemas.microsoft.com/office/drawing/2014/main" id="{E281D60E-732E-4008-A51D-B5DBFCC4A916}"/>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2F62B6A4-39C4-481B-BB2B-1E58F0918067}"/>
              </a:ext>
            </a:extLst>
          </p:cNvPr>
          <p:cNvSpPr>
            <a:spLocks noGrp="1"/>
          </p:cNvSpPr>
          <p:nvPr>
            <p:ph type="dt" sz="half" idx="2"/>
          </p:nvPr>
        </p:nvSpPr>
        <p:spPr/>
        <p:txBody>
          <a:bodyPr/>
          <a:lstStyle/>
          <a:p>
            <a:pPr rtl="0"/>
            <a:fld id="{A54B2D54-70BB-40B7-9055-90FD21515F03}"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0C6D21D9-090C-41B7-A4B8-0ABABA38891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6266D6D-7081-4429-9455-CA32EE38CFDB}"/>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spTree>
    <p:extLst>
      <p:ext uri="{BB962C8B-B14F-4D97-AF65-F5344CB8AC3E}">
        <p14:creationId xmlns:p14="http://schemas.microsoft.com/office/powerpoint/2010/main" val="3445758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2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0270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Tree>
    <p:extLst>
      <p:ext uri="{BB962C8B-B14F-4D97-AF65-F5344CB8AC3E}">
        <p14:creationId xmlns:p14="http://schemas.microsoft.com/office/powerpoint/2010/main" val="192185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7824192" y="1527989"/>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7824193" y="4465915"/>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161323" y="3809407"/>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14501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Tree>
    <p:extLst>
      <p:ext uri="{BB962C8B-B14F-4D97-AF65-F5344CB8AC3E}">
        <p14:creationId xmlns:p14="http://schemas.microsoft.com/office/powerpoint/2010/main" val="3624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76916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err="1"/>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Tree>
    <p:extLst>
      <p:ext uri="{BB962C8B-B14F-4D97-AF65-F5344CB8AC3E}">
        <p14:creationId xmlns:p14="http://schemas.microsoft.com/office/powerpoint/2010/main" val="270753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47222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Tree>
    <p:extLst>
      <p:ext uri="{BB962C8B-B14F-4D97-AF65-F5344CB8AC3E}">
        <p14:creationId xmlns:p14="http://schemas.microsoft.com/office/powerpoint/2010/main" val="46128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dirty="0"/>
              <a:t>Les fonctions</a:t>
            </a:r>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endParaRPr lang="fr-FR" dirty="0"/>
          </a:p>
          <a:p>
            <a:pPr marL="285750" indent="-285750">
              <a:buFont typeface="Arial" panose="020B0604020202020204" pitchFamily="34" charset="0"/>
              <a:buChar char="•"/>
            </a:pPr>
            <a:r>
              <a:rPr lang="fr-FR" dirty="0"/>
              <a:t>Il suffit de défini sa fonction et d’y faire appel quand voulu,</a:t>
            </a:r>
          </a:p>
          <a:p>
            <a:endParaRPr lang="fr-FR" dirty="0"/>
          </a:p>
          <a:p>
            <a:r>
              <a:rPr lang="fr-FR" dirty="0"/>
              <a:t>Bien sûr, il faut le faire avec les bons paramètres!</a:t>
            </a:r>
          </a:p>
          <a:p>
            <a:endParaRPr lang="fr-FR" dirty="0"/>
          </a:p>
          <a:p>
            <a:pPr marL="285750" indent="-285750">
              <a:buFont typeface="Arial" panose="020B0604020202020204" pitchFamily="34" charset="0"/>
              <a:buChar char="•"/>
            </a:pPr>
            <a:r>
              <a:rPr lang="fr-FR" dirty="0"/>
              <a:t>Exemple:  La fonction de préparation des Pizzas dans les nouveaux microondes! </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FC011434-BB99-4EFB-B81F-36B791215FC6}" type="datetime1">
              <a:rPr lang="fr-FR" noProof="0" smtClean="0"/>
              <a:t>26/06/2020</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14</a:t>
            </a:fld>
            <a:endParaRPr lang="fr-FR" noProof="0" dirty="0"/>
          </a:p>
        </p:txBody>
      </p:sp>
      <p:pic>
        <p:nvPicPr>
          <p:cNvPr id="4" name="Image 3">
            <a:extLst>
              <a:ext uri="{FF2B5EF4-FFF2-40B4-BE49-F238E27FC236}">
                <a16:creationId xmlns:a16="http://schemas.microsoft.com/office/drawing/2014/main" id="{BD101B8E-DA1F-4B59-9280-DFA990E2C295}"/>
              </a:ext>
            </a:extLst>
          </p:cNvPr>
          <p:cNvPicPr>
            <a:picLocks noChangeAspect="1"/>
          </p:cNvPicPr>
          <p:nvPr/>
        </p:nvPicPr>
        <p:blipFill>
          <a:blip r:embed="rId2"/>
          <a:stretch>
            <a:fillRect/>
          </a:stretch>
        </p:blipFill>
        <p:spPr>
          <a:xfrm>
            <a:off x="5672380" y="1440180"/>
            <a:ext cx="5998413" cy="3043151"/>
          </a:xfrm>
          <a:prstGeom prst="rect">
            <a:avLst/>
          </a:prstGeom>
        </p:spPr>
      </p:pic>
      <p:pic>
        <p:nvPicPr>
          <p:cNvPr id="5" name="Image 4">
            <a:extLst>
              <a:ext uri="{FF2B5EF4-FFF2-40B4-BE49-F238E27FC236}">
                <a16:creationId xmlns:a16="http://schemas.microsoft.com/office/drawing/2014/main" id="{6F37C504-22A3-44B8-8FEF-063776766018}"/>
              </a:ext>
            </a:extLst>
          </p:cNvPr>
          <p:cNvPicPr>
            <a:picLocks noChangeAspect="1"/>
          </p:cNvPicPr>
          <p:nvPr/>
        </p:nvPicPr>
        <p:blipFill>
          <a:blip r:embed="rId3"/>
          <a:stretch>
            <a:fillRect/>
          </a:stretch>
        </p:blipFill>
        <p:spPr>
          <a:xfrm>
            <a:off x="7227376" y="4685447"/>
            <a:ext cx="2687214" cy="682467"/>
          </a:xfrm>
          <a:prstGeom prst="rect">
            <a:avLst/>
          </a:prstGeom>
        </p:spPr>
      </p:pic>
      <p:pic>
        <p:nvPicPr>
          <p:cNvPr id="2050" name="Picture 2" descr="Part de Pizza : tube nourriture - Lebensmittel - Food png">
            <a:extLst>
              <a:ext uri="{FF2B5EF4-FFF2-40B4-BE49-F238E27FC236}">
                <a16:creationId xmlns:a16="http://schemas.microsoft.com/office/drawing/2014/main" id="{C73315EB-11BC-404B-B62C-C7F6449528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3965" y="5026681"/>
            <a:ext cx="1737463" cy="122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4241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4448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595247" y="2716198"/>
            <a:ext cx="6321469" cy="38659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30391" y="1544127"/>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30391" y="4096280"/>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55189" y="3503245"/>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9874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4D18483D-5D25-4034-8621-F9DD9197515C}"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143</a:t>
            </a:fld>
            <a:endParaRPr lang="fr-FR" noProof="0" dirty="0"/>
          </a:p>
        </p:txBody>
      </p:sp>
    </p:spTree>
    <p:extLst>
      <p:ext uri="{BB962C8B-B14F-4D97-AF65-F5344CB8AC3E}">
        <p14:creationId xmlns:p14="http://schemas.microsoft.com/office/powerpoint/2010/main" val="2122122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lvl="2">
              <a:buFont typeface="Wingdings" panose="05000000000000000000" pitchFamily="2" charset="2"/>
              <a:buChar char="q"/>
            </a:pPr>
            <a:r>
              <a:rPr lang="fr-FR" sz="1800" dirty="0"/>
              <a:t>Les attributs HTML relatifs aux évènements</a:t>
            </a:r>
          </a:p>
          <a:p>
            <a:pPr lvl="2">
              <a:buFont typeface="Wingdings" panose="05000000000000000000" pitchFamily="2" charset="2"/>
              <a:buChar char="q"/>
            </a:pPr>
            <a:r>
              <a:rPr lang="fr-FR" sz="1800" dirty="0"/>
              <a:t>Les propriétés JavaScript relatives aux évènements</a:t>
            </a:r>
          </a:p>
          <a:p>
            <a:pPr lvl="2">
              <a:buFont typeface="Wingdings" panose="05000000000000000000" pitchFamily="2" charset="2"/>
              <a:buChar char="q"/>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lvl="2">
              <a:buFont typeface="Wingdings" panose="05000000000000000000" pitchFamily="2" charset="2"/>
              <a:buChar char="q"/>
            </a:pPr>
            <a:r>
              <a:rPr lang="fr-FR" sz="1800" dirty="0"/>
              <a:t>A quoi correspondent-elles ?</a:t>
            </a:r>
            <a:br>
              <a:rPr lang="fr-FR" dirty="0"/>
            </a:br>
            <a:endParaRPr lang="fr-FR" dirty="0"/>
          </a:p>
          <a:p>
            <a:endParaRPr lang="en-US" dirty="0"/>
          </a:p>
        </p:txBody>
      </p:sp>
    </p:spTree>
    <p:extLst>
      <p:ext uri="{BB962C8B-B14F-4D97-AF65-F5344CB8AC3E}">
        <p14:creationId xmlns:p14="http://schemas.microsoft.com/office/powerpoint/2010/main" val="38252987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Tree>
    <p:extLst>
      <p:ext uri="{BB962C8B-B14F-4D97-AF65-F5344CB8AC3E}">
        <p14:creationId xmlns:p14="http://schemas.microsoft.com/office/powerpoint/2010/main" val="31054893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Tree>
    <p:extLst>
      <p:ext uri="{BB962C8B-B14F-4D97-AF65-F5344CB8AC3E}">
        <p14:creationId xmlns:p14="http://schemas.microsoft.com/office/powerpoint/2010/main" val="146161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45" y="176679"/>
            <a:ext cx="6812628" cy="649850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4715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Tree>
    <p:extLst>
      <p:ext uri="{BB962C8B-B14F-4D97-AF65-F5344CB8AC3E}">
        <p14:creationId xmlns:p14="http://schemas.microsoft.com/office/powerpoint/2010/main" val="520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D5604C4E-B2B2-4F42-B592-562D8BD20AE4}"/>
              </a:ext>
            </a:extLst>
          </p:cNvPr>
          <p:cNvSpPr>
            <a:spLocks noGrp="1"/>
          </p:cNvSpPr>
          <p:nvPr>
            <p:ph type="title"/>
          </p:nvPr>
        </p:nvSpPr>
        <p:spPr/>
        <p:txBody>
          <a:bodyPr/>
          <a:lstStyle/>
          <a:p>
            <a:endParaRPr lang="en-US"/>
          </a:p>
        </p:txBody>
      </p:sp>
      <p:sp>
        <p:nvSpPr>
          <p:cNvPr id="23" name="Espace réservé du contenu 22">
            <a:extLst>
              <a:ext uri="{FF2B5EF4-FFF2-40B4-BE49-F238E27FC236}">
                <a16:creationId xmlns:a16="http://schemas.microsoft.com/office/drawing/2014/main" id="{CD49F86D-B4A2-4041-9010-A266E8CA0E1B}"/>
              </a:ext>
            </a:extLst>
          </p:cNvPr>
          <p:cNvSpPr>
            <a:spLocks noGrp="1"/>
          </p:cNvSpPr>
          <p:nvPr>
            <p:ph sz="quarter" idx="10"/>
          </p:nvPr>
        </p:nvSpPr>
        <p:spPr/>
        <p:txBody>
          <a:bodyPr/>
          <a:lstStyle/>
          <a:p>
            <a:endParaRPr lang="en-US"/>
          </a:p>
        </p:txBody>
      </p:sp>
      <p:sp>
        <p:nvSpPr>
          <p:cNvPr id="14" name="Espace réservé de la date 13">
            <a:extLst>
              <a:ext uri="{FF2B5EF4-FFF2-40B4-BE49-F238E27FC236}">
                <a16:creationId xmlns:a16="http://schemas.microsoft.com/office/drawing/2014/main" id="{2306911A-066C-4E52-AEC6-0A78422C81F5}"/>
              </a:ext>
            </a:extLst>
          </p:cNvPr>
          <p:cNvSpPr>
            <a:spLocks noGrp="1"/>
          </p:cNvSpPr>
          <p:nvPr>
            <p:ph type="dt" sz="half" idx="2"/>
          </p:nvPr>
        </p:nvSpPr>
        <p:spPr/>
        <p:txBody>
          <a:bodyPr/>
          <a:lstStyle/>
          <a:p>
            <a:fld id="{4636747D-0270-4AC6-9571-C3E3E70A8F65}" type="datetime1">
              <a:rPr lang="fr-FR" noProof="0" smtClean="0"/>
              <a:t>26/06/2020</a:t>
            </a:fld>
            <a:endParaRPr lang="fr-FR" noProof="0" dirty="0"/>
          </a:p>
        </p:txBody>
      </p:sp>
      <p:sp>
        <p:nvSpPr>
          <p:cNvPr id="15" name="Espace réservé du pied de page 14">
            <a:extLst>
              <a:ext uri="{FF2B5EF4-FFF2-40B4-BE49-F238E27FC236}">
                <a16:creationId xmlns:a16="http://schemas.microsoft.com/office/drawing/2014/main" id="{14948D93-B193-4643-A005-AADE35CC786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16" name="Espace réservé du numéro de diapositive 15">
            <a:extLst>
              <a:ext uri="{FF2B5EF4-FFF2-40B4-BE49-F238E27FC236}">
                <a16:creationId xmlns:a16="http://schemas.microsoft.com/office/drawing/2014/main" id="{9DDDD82F-BFC7-4073-B97D-403F56559551}"/>
              </a:ext>
            </a:extLst>
          </p:cNvPr>
          <p:cNvSpPr>
            <a:spLocks noGrp="1"/>
          </p:cNvSpPr>
          <p:nvPr>
            <p:ph type="sldNum" sz="quarter" idx="4"/>
          </p:nvPr>
        </p:nvSpPr>
        <p:spPr/>
        <p:txBody>
          <a:bodyPr/>
          <a:lstStyle/>
          <a:p>
            <a:fld id="{9860EDB8-5305-433F-BE41-D7A86D811DB3}" type="slidenum">
              <a:rPr lang="fr-FR" noProof="0" smtClean="0"/>
              <a:pPr/>
              <a:t>15</a:t>
            </a:fld>
            <a:endParaRPr lang="fr-FR" noProof="0" dirty="0"/>
          </a:p>
        </p:txBody>
      </p:sp>
      <p:sp>
        <p:nvSpPr>
          <p:cNvPr id="5" name="Rectangle 2">
            <a:extLst>
              <a:ext uri="{FF2B5EF4-FFF2-40B4-BE49-F238E27FC236}">
                <a16:creationId xmlns:a16="http://schemas.microsoft.com/office/drawing/2014/main" id="{CB50258E-1623-4C6A-B976-A49A43C14FCC}"/>
              </a:ext>
            </a:extLst>
          </p:cNvPr>
          <p:cNvSpPr>
            <a:spLocks noChangeArrowheads="1"/>
          </p:cNvSpPr>
          <p:nvPr/>
        </p:nvSpPr>
        <p:spPr bwMode="auto">
          <a:xfrm>
            <a:off x="521207" y="1444752"/>
            <a:ext cx="5924699" cy="1354217"/>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reheatPizza</a:t>
            </a: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err="1">
                <a:ln>
                  <a:noFill/>
                </a:ln>
                <a:solidFill>
                  <a:srgbClr val="0F2B3D"/>
                </a:solidFill>
                <a:effectLst/>
                <a:latin typeface="Source Code Pro"/>
              </a:rPr>
              <a:t>numSlices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code </a:t>
            </a:r>
            <a:r>
              <a:rPr kumimoji="0" lang="fr-FR" altLang="fr-FR" sz="2000" b="0" i="1" u="none" strike="noStrike" cap="none" normalizeH="0" baseline="0" dirty="0" err="1">
                <a:ln>
                  <a:noFill/>
                </a:ln>
                <a:solidFill>
                  <a:srgbClr val="999988"/>
                </a:solidFill>
                <a:effectLst/>
                <a:latin typeface="Source Code Pro"/>
              </a:rPr>
              <a:t>that</a:t>
            </a:r>
            <a:r>
              <a:rPr kumimoji="0" lang="fr-FR" altLang="fr-FR" sz="2000" b="0" i="1" u="none" strike="noStrike" cap="none" normalizeH="0" baseline="0" dirty="0">
                <a:ln>
                  <a:noFill/>
                </a:ln>
                <a:solidFill>
                  <a:srgbClr val="999988"/>
                </a:solidFill>
                <a:effectLst/>
                <a:latin typeface="Source Code Pro"/>
              </a:rPr>
              <a:t> figures out </a:t>
            </a:r>
            <a:r>
              <a:rPr kumimoji="0" lang="fr-FR" altLang="fr-FR" sz="2000" b="0" i="1" u="none" strike="noStrike" cap="none" normalizeH="0" baseline="0" dirty="0" err="1">
                <a:ln>
                  <a:noFill/>
                </a:ln>
                <a:solidFill>
                  <a:srgbClr val="999988"/>
                </a:solidFill>
                <a:effectLst/>
                <a:latin typeface="Source Code Pro"/>
              </a:rPr>
              <a:t>reheat</a:t>
            </a:r>
            <a:r>
              <a:rPr kumimoji="0" lang="fr-FR" altLang="fr-FR" sz="2000" b="0" i="1" u="none" strike="noStrike" cap="none" normalizeH="0" baseline="0" dirty="0">
                <a:ln>
                  <a:noFill/>
                </a:ln>
                <a:solidFill>
                  <a:srgbClr val="999988"/>
                </a:solidFill>
                <a:effectLst/>
                <a:latin typeface="Source Code Pro"/>
              </a:rPr>
              <a:t> settings!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0AC89D6-DE96-4B56-B04A-97853AA6B488}"/>
              </a:ext>
            </a:extLst>
          </p:cNvPr>
          <p:cNvSpPr>
            <a:spLocks noChangeArrowheads="1"/>
          </p:cNvSpPr>
          <p:nvPr/>
        </p:nvSpPr>
        <p:spPr bwMode="auto">
          <a:xfrm>
            <a:off x="4838132" y="2501098"/>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BADDB5F-0E37-4EDA-995B-4F4675550FC2}"/>
              </a:ext>
            </a:extLst>
          </p:cNvPr>
          <p:cNvSpPr>
            <a:spLocks noChangeArrowheads="1"/>
          </p:cNvSpPr>
          <p:nvPr/>
        </p:nvSpPr>
        <p:spPr bwMode="auto">
          <a:xfrm>
            <a:off x="521207" y="4211931"/>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55459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6242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8058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L’objet </a:t>
            </a:r>
            <a:r>
              <a:rPr lang="fr-FR" b="1" dirty="0"/>
              <a:t>Event</a:t>
            </a:r>
          </a:p>
        </p:txBody>
      </p:sp>
      <p:sp>
        <p:nvSpPr>
          <p:cNvPr id="6" name="Sous-titre 5"/>
          <p:cNvSpPr>
            <a:spLocks noGrp="1"/>
          </p:cNvSpPr>
          <p:nvPr>
            <p:ph type="subTitle" idx="1"/>
          </p:nvPr>
        </p:nvSpPr>
        <p:spPr>
          <a:xfrm>
            <a:off x="914400" y="4572000"/>
            <a:ext cx="8615680" cy="1828800"/>
          </a:xfrm>
        </p:spPr>
        <p:txBody>
          <a:bodyPr>
            <a:normAutofit lnSpcReduction="10000"/>
          </a:bodyPr>
          <a:lstStyle/>
          <a:p>
            <a:r>
              <a:rPr lang="fr-FR" dirty="0"/>
              <a:t>Méthodes et propriétés</a:t>
            </a:r>
          </a:p>
          <a:p>
            <a:r>
              <a:rPr lang="fr-FR" dirty="0"/>
              <a:t>Empêcher la propagation d’un évènement</a:t>
            </a:r>
          </a:p>
          <a:p>
            <a:r>
              <a:rPr lang="fr-FR" dirty="0"/>
              <a:t>Empêcher l’exécution du gestionnaire d’évènement</a:t>
            </a:r>
          </a:p>
        </p:txBody>
      </p:sp>
    </p:spTree>
    <p:extLst>
      <p:ext uri="{BB962C8B-B14F-4D97-AF65-F5344CB8AC3E}">
        <p14:creationId xmlns:p14="http://schemas.microsoft.com/office/powerpoint/2010/main" val="28328645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Tree>
    <p:extLst>
      <p:ext uri="{BB962C8B-B14F-4D97-AF65-F5344CB8AC3E}">
        <p14:creationId xmlns:p14="http://schemas.microsoft.com/office/powerpoint/2010/main" val="13716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1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5) XML (avant HTML!)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6512235" cy="3977640"/>
          </a:xfrm>
        </p:spPr>
        <p:txBody>
          <a:bodyPr>
            <a:normAutofit/>
          </a:bodyPr>
          <a:lstStyle/>
          <a:p>
            <a:pPr marL="342900" indent="-342900">
              <a:buFont typeface="+mj-lt"/>
              <a:buAutoNum type="arabicPeriod"/>
            </a:pPr>
            <a:r>
              <a:rPr lang="fr-FR" sz="1600" b="1" dirty="0"/>
              <a:t> </a:t>
            </a:r>
            <a:r>
              <a:rPr lang="fr-FR" dirty="0"/>
              <a:t>Présentation du langage XML (éléments attributs).</a:t>
            </a:r>
          </a:p>
          <a:p>
            <a:pPr marL="514350" indent="-514350">
              <a:buFont typeface="+mj-lt"/>
              <a:buAutoNum type="arabicPeriod"/>
            </a:pPr>
            <a:r>
              <a:rPr lang="fr-FR" dirty="0"/>
              <a:t>Implémentation des parseurs XML chez Microsoft IE et les autres : variantes entre les navigateurs</a:t>
            </a: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XML fr.svg">
            <a:extLst>
              <a:ext uri="{FF2B5EF4-FFF2-40B4-BE49-F238E27FC236}">
                <a16:creationId xmlns:a16="http://schemas.microsoft.com/office/drawing/2014/main" id="{EB4D2C8A-FF70-4E0B-B15C-D7EB12C1B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40" y="2760344"/>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035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p:txBody>
          <a:bodyPr>
            <a:normAutofit/>
          </a:bodyPr>
          <a:lstStyle/>
          <a:p>
            <a:r>
              <a:rPr lang="fr-FR" b="1" dirty="0"/>
              <a:t>XML</a:t>
            </a:r>
            <a:r>
              <a:rPr lang="fr-FR" dirty="0"/>
              <a:t>: </a:t>
            </a:r>
            <a:r>
              <a:rPr lang="fr-FR" dirty="0" err="1"/>
              <a:t>e</a:t>
            </a:r>
            <a:r>
              <a:rPr lang="fr-FR" b="1" dirty="0" err="1"/>
              <a:t>X</a:t>
            </a:r>
            <a:r>
              <a:rPr lang="fr-FR" dirty="0" err="1"/>
              <a:t>tensible</a:t>
            </a:r>
            <a:r>
              <a:rPr lang="fr-FR" dirty="0"/>
              <a:t> </a:t>
            </a:r>
            <a:r>
              <a:rPr lang="fr-FR" b="1" dirty="0" err="1"/>
              <a:t>M</a:t>
            </a:r>
            <a:r>
              <a:rPr lang="fr-FR" dirty="0" err="1"/>
              <a:t>arkup</a:t>
            </a:r>
            <a:r>
              <a:rPr lang="fr-FR" dirty="0"/>
              <a:t> </a:t>
            </a:r>
            <a:r>
              <a:rPr lang="fr-FR" b="1" dirty="0" err="1"/>
              <a:t>L</a:t>
            </a:r>
            <a:r>
              <a:rPr lang="fr-FR" dirty="0" err="1"/>
              <a:t>anguage</a:t>
            </a:r>
            <a:r>
              <a:rPr lang="fr-FR" dirty="0"/>
              <a:t> est </a:t>
            </a:r>
          </a:p>
          <a:p>
            <a:pPr lvl="1"/>
            <a:r>
              <a:rPr lang="fr-FR" dirty="0"/>
              <a:t>un </a:t>
            </a:r>
            <a:r>
              <a:rPr lang="fr-FR" b="1" dirty="0"/>
              <a:t>langage</a:t>
            </a:r>
            <a:r>
              <a:rPr lang="fr-FR" dirty="0"/>
              <a:t> informatique de </a:t>
            </a:r>
            <a:r>
              <a:rPr lang="fr-FR" b="1" dirty="0"/>
              <a:t>balisage générique</a:t>
            </a:r>
            <a:endParaRPr lang="fr-FR" dirty="0"/>
          </a:p>
          <a:p>
            <a:pPr lvl="1"/>
            <a:r>
              <a:rPr lang="fr-FR" dirty="0"/>
              <a:t>Technologie maintenant âgée de plus de 10 ans</a:t>
            </a:r>
          </a:p>
          <a:p>
            <a:r>
              <a:rPr lang="fr-FR" b="1" dirty="0"/>
              <a:t>langage de description</a:t>
            </a:r>
            <a:r>
              <a:rPr lang="fr-FR" dirty="0"/>
              <a:t> </a:t>
            </a:r>
          </a:p>
          <a:p>
            <a:pPr lvl="1"/>
            <a:r>
              <a:rPr lang="fr-FR" dirty="0"/>
              <a:t>Permet de décrire et structurer un ensemble de données selon des règles et des contraintes prédéfinies</a:t>
            </a:r>
          </a:p>
          <a:p>
            <a:pPr lvl="1"/>
            <a:r>
              <a:rPr lang="fr-FR" dirty="0"/>
              <a:t>Exemples</a:t>
            </a:r>
          </a:p>
          <a:p>
            <a:pPr lvl="2"/>
            <a:r>
              <a:rPr lang="fr-FR" dirty="0"/>
              <a:t>SGML, </a:t>
            </a:r>
            <a:r>
              <a:rPr lang="fr-FR" b="1" dirty="0"/>
              <a:t>XML</a:t>
            </a:r>
            <a:r>
              <a:rPr lang="fr-FR" dirty="0"/>
              <a:t> et HTML</a:t>
            </a:r>
          </a:p>
          <a:p>
            <a:r>
              <a:rPr lang="fr-FR" dirty="0"/>
              <a:t>Application</a:t>
            </a:r>
          </a:p>
          <a:p>
            <a:pPr lvl="1"/>
            <a:r>
              <a:rPr lang="fr-FR" dirty="0"/>
              <a:t>décrire l'ensemble des livres d'une bibliothèque, </a:t>
            </a:r>
          </a:p>
          <a:p>
            <a:pPr lvl="1"/>
            <a:r>
              <a:rPr lang="fr-FR" dirty="0"/>
              <a:t>la liste des chansons d'un CD, </a:t>
            </a:r>
            <a:r>
              <a:rPr lang="fr-FR" dirty="0" err="1"/>
              <a:t>etc</a:t>
            </a:r>
            <a:endParaRPr lang="fr-FR"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156</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BC9742FC-6447-4824-8378-A04A14B0BFF5}" type="datetime1">
              <a:rPr lang="fr-FR" smtClean="0"/>
              <a:t>26/06/2020</a:t>
            </a:fld>
            <a:endParaRPr lang="fr-FR"/>
          </a:p>
        </p:txBody>
      </p:sp>
    </p:spTree>
    <p:extLst>
      <p:ext uri="{BB962C8B-B14F-4D97-AF65-F5344CB8AC3E}">
        <p14:creationId xmlns:p14="http://schemas.microsoft.com/office/powerpoint/2010/main" val="40831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157</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4F72D727-EC58-44F3-8A76-8B2BD881F2F4}" type="datetime1">
              <a:rPr lang="fr-FR" smtClean="0"/>
              <a:t>26/06/2020</a:t>
            </a:fld>
            <a:endParaRPr lang="fr-FR"/>
          </a:p>
        </p:txBody>
      </p:sp>
    </p:spTree>
    <p:extLst>
      <p:ext uri="{BB962C8B-B14F-4D97-AF65-F5344CB8AC3E}">
        <p14:creationId xmlns:p14="http://schemas.microsoft.com/office/powerpoint/2010/main" val="42022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158</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DEA4285F-9C07-4C12-AA94-712357B12F3C}" type="datetime1">
              <a:rPr lang="fr-FR" smtClean="0"/>
              <a:t>26/06/2020</a:t>
            </a:fld>
            <a:endParaRPr lang="fr-FR"/>
          </a:p>
        </p:txBody>
      </p:sp>
    </p:spTree>
    <p:extLst>
      <p:ext uri="{BB962C8B-B14F-4D97-AF65-F5344CB8AC3E}">
        <p14:creationId xmlns:p14="http://schemas.microsoft.com/office/powerpoint/2010/main" val="2547999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159</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EA09899C-68B8-49A4-B29D-6430D7943310}" type="datetime1">
              <a:rPr lang="fr-FR" smtClean="0"/>
              <a:t>26/06/2020</a:t>
            </a:fld>
            <a:endParaRPr lang="fr-FR"/>
          </a:p>
        </p:txBody>
      </p:sp>
    </p:spTree>
    <p:extLst>
      <p:ext uri="{BB962C8B-B14F-4D97-AF65-F5344CB8AC3E}">
        <p14:creationId xmlns:p14="http://schemas.microsoft.com/office/powerpoint/2010/main" val="3321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4870381" cy="4521841"/>
          </a:xfrm>
        </p:spPr>
        <p:txBody>
          <a:bodyPr/>
          <a:lstStyle/>
          <a:p>
            <a:pPr marL="285750" indent="-285750">
              <a:buFont typeface="Arial" panose="020B0604020202020204" pitchFamily="34" charset="0"/>
              <a:buChar char="•"/>
            </a:pPr>
            <a:r>
              <a:rPr lang="fr-FR" dirty="0"/>
              <a:t>Si vous vous rappelez, nous avons déjà utilisé la fonction console.log</a:t>
            </a:r>
          </a:p>
          <a:p>
            <a:pPr marL="285750" indent="-285750">
              <a:buFont typeface="Arial" panose="020B0604020202020204" pitchFamily="34" charset="0"/>
              <a:buChar char="•"/>
            </a:pPr>
            <a:r>
              <a:rPr lang="fr-FR" dirty="0"/>
              <a:t>Elle permet d’écrire un valeur sur la console de JavaScript</a:t>
            </a:r>
          </a:p>
          <a:p>
            <a:pPr marL="285750" indent="-285750">
              <a:buFont typeface="Arial" panose="020B0604020202020204" pitchFamily="34" charset="0"/>
              <a:buChar char="•"/>
            </a:pPr>
            <a:r>
              <a:rPr lang="fr-FR" dirty="0"/>
              <a:t>Mais si vous vous rappelez, nous avons aussi trouvé un message “</a:t>
            </a:r>
            <a:r>
              <a:rPr lang="fr-FR" dirty="0" err="1"/>
              <a:t>undefined</a:t>
            </a:r>
            <a:r>
              <a:rPr lang="fr-FR" dirty="0"/>
              <a:t>” qui apparaissait toujours après notre résultat!</a:t>
            </a:r>
          </a:p>
          <a:p>
            <a:pPr marL="285750" indent="-285750">
              <a:buFont typeface="Arial" panose="020B0604020202020204" pitchFamily="34" charset="0"/>
              <a:buChar char="•"/>
            </a:pPr>
            <a:r>
              <a:rPr lang="fr-FR" dirty="0"/>
              <a:t>C’est la valeur de retour de notre fonction</a:t>
            </a:r>
          </a:p>
          <a:p>
            <a:pPr marL="285750" indent="-285750">
              <a:buFont typeface="Arial" panose="020B0604020202020204" pitchFamily="34" charset="0"/>
              <a:buChar char="•"/>
            </a:pPr>
            <a:r>
              <a:rPr lang="fr-FR"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6AC8ABC8-93F9-4CEF-8D0D-3BF0F8014CD7}" type="datetime1">
              <a:rPr lang="fr-FR" noProof="0" smtClean="0"/>
              <a:t>26/06/2020</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16</a:t>
            </a:fld>
            <a:endParaRPr lang="fr-FR" noProof="0" dirty="0"/>
          </a:p>
        </p:txBody>
      </p:sp>
      <p:pic>
        <p:nvPicPr>
          <p:cNvPr id="4" name="Image 3">
            <a:extLst>
              <a:ext uri="{FF2B5EF4-FFF2-40B4-BE49-F238E27FC236}">
                <a16:creationId xmlns:a16="http://schemas.microsoft.com/office/drawing/2014/main" id="{33E348C1-D6AF-402B-8494-ECE37264AD17}"/>
              </a:ext>
            </a:extLst>
          </p:cNvPr>
          <p:cNvPicPr>
            <a:picLocks noChangeAspect="1"/>
          </p:cNvPicPr>
          <p:nvPr/>
        </p:nvPicPr>
        <p:blipFill>
          <a:blip r:embed="rId2"/>
          <a:stretch>
            <a:fillRect/>
          </a:stretch>
        </p:blipFill>
        <p:spPr>
          <a:xfrm>
            <a:off x="6006203" y="1485552"/>
            <a:ext cx="2114550" cy="619125"/>
          </a:xfrm>
          <a:prstGeom prst="rect">
            <a:avLst/>
          </a:prstGeom>
          <a:ln>
            <a:solidFill>
              <a:srgbClr val="0070C0"/>
            </a:solidFill>
          </a:ln>
        </p:spPr>
      </p:pic>
      <p:pic>
        <p:nvPicPr>
          <p:cNvPr id="5" name="Image 4">
            <a:extLst>
              <a:ext uri="{FF2B5EF4-FFF2-40B4-BE49-F238E27FC236}">
                <a16:creationId xmlns:a16="http://schemas.microsoft.com/office/drawing/2014/main" id="{072ACD5D-C78B-4061-A347-024797C23CE2}"/>
              </a:ext>
            </a:extLst>
          </p:cNvPr>
          <p:cNvPicPr>
            <a:picLocks noChangeAspect="1"/>
          </p:cNvPicPr>
          <p:nvPr/>
        </p:nvPicPr>
        <p:blipFill>
          <a:blip r:embed="rId3"/>
          <a:stretch>
            <a:fillRect/>
          </a:stretch>
        </p:blipFill>
        <p:spPr>
          <a:xfrm>
            <a:off x="8151749" y="1472423"/>
            <a:ext cx="3325553" cy="1325802"/>
          </a:xfrm>
          <a:prstGeom prst="rect">
            <a:avLst/>
          </a:prstGeom>
        </p:spPr>
      </p:pic>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4"/>
          <a:stretch>
            <a:fillRect/>
          </a:stretch>
        </p:blipFill>
        <p:spPr>
          <a:xfrm>
            <a:off x="7709236" y="3014732"/>
            <a:ext cx="3768066" cy="1325801"/>
          </a:xfrm>
          <a:prstGeom prst="rect">
            <a:avLst/>
          </a:prstGeom>
        </p:spPr>
      </p:pic>
      <p:pic>
        <p:nvPicPr>
          <p:cNvPr id="7" name="Image 6">
            <a:extLst>
              <a:ext uri="{FF2B5EF4-FFF2-40B4-BE49-F238E27FC236}">
                <a16:creationId xmlns:a16="http://schemas.microsoft.com/office/drawing/2014/main" id="{FC80601F-2C39-48CA-A10A-C401347349C8}"/>
              </a:ext>
            </a:extLst>
          </p:cNvPr>
          <p:cNvPicPr>
            <a:picLocks noChangeAspect="1"/>
          </p:cNvPicPr>
          <p:nvPr/>
        </p:nvPicPr>
        <p:blipFill>
          <a:blip r:embed="rId5"/>
          <a:stretch>
            <a:fillRect/>
          </a:stretch>
        </p:blipFill>
        <p:spPr>
          <a:xfrm>
            <a:off x="5409877" y="4657483"/>
            <a:ext cx="6067425" cy="1114425"/>
          </a:xfrm>
          <a:prstGeom prst="rect">
            <a:avLst/>
          </a:prstGeom>
        </p:spPr>
      </p:pic>
    </p:spTree>
    <p:extLst>
      <p:ext uri="{BB962C8B-B14F-4D97-AF65-F5344CB8AC3E}">
        <p14:creationId xmlns:p14="http://schemas.microsoft.com/office/powerpoint/2010/main" val="15453432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160</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01EFB90D-E0BC-433E-991A-4EB1AD1B4419}" type="datetime1">
              <a:rPr lang="fr-FR" smtClean="0"/>
              <a:t>26/06/2020</a:t>
            </a:fld>
            <a:endParaRPr lang="fr-FR"/>
          </a:p>
        </p:txBody>
      </p:sp>
    </p:spTree>
    <p:extLst>
      <p:ext uri="{BB962C8B-B14F-4D97-AF65-F5344CB8AC3E}">
        <p14:creationId xmlns:p14="http://schemas.microsoft.com/office/powerpoint/2010/main" val="41317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161</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4020BF04-0199-4269-A9CA-80E455ACBB5B}" type="datetime1">
              <a:rPr lang="fr-FR" smtClean="0"/>
              <a:t>26/06/2020</a:t>
            </a:fld>
            <a:endParaRPr lang="fr-FR"/>
          </a:p>
        </p:txBody>
      </p:sp>
    </p:spTree>
    <p:extLst>
      <p:ext uri="{BB962C8B-B14F-4D97-AF65-F5344CB8AC3E}">
        <p14:creationId xmlns:p14="http://schemas.microsoft.com/office/powerpoint/2010/main" val="16016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162</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436" y="2881104"/>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7A892552-2999-426D-A3B0-EFE0D48FBF8B}" type="datetime1">
              <a:rPr lang="fr-FR" smtClean="0"/>
              <a:t>26/06/2020</a:t>
            </a:fld>
            <a:endParaRPr lang="fr-FR"/>
          </a:p>
        </p:txBody>
      </p:sp>
    </p:spTree>
    <p:extLst>
      <p:ext uri="{BB962C8B-B14F-4D97-AF65-F5344CB8AC3E}">
        <p14:creationId xmlns:p14="http://schemas.microsoft.com/office/powerpoint/2010/main" val="19790982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163</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9889A12-D87C-4F96-9ADF-D841674CE358}" type="datetime1">
              <a:rPr lang="fr-FR" smtClean="0"/>
              <a:t>26/06/2020</a:t>
            </a:fld>
            <a:endParaRPr lang="fr-FR"/>
          </a:p>
        </p:txBody>
      </p:sp>
    </p:spTree>
    <p:extLst>
      <p:ext uri="{BB962C8B-B14F-4D97-AF65-F5344CB8AC3E}">
        <p14:creationId xmlns:p14="http://schemas.microsoft.com/office/powerpoint/2010/main" val="319359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164</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CCD8D798-9D2B-4EE1-A4D8-ACB12804C354}" type="datetime1">
              <a:rPr lang="fr-FR" smtClean="0"/>
              <a:t>26/06/2020</a:t>
            </a:fld>
            <a:endParaRPr lang="fr-FR"/>
          </a:p>
        </p:txBody>
      </p:sp>
    </p:spTree>
    <p:extLst>
      <p:ext uri="{BB962C8B-B14F-4D97-AF65-F5344CB8AC3E}">
        <p14:creationId xmlns:p14="http://schemas.microsoft.com/office/powerpoint/2010/main" val="42488004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165</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97D638C3-6408-4A17-9F44-2A1C30E9E2F1}" type="datetime1">
              <a:rPr lang="fr-FR" smtClean="0"/>
              <a:t>26/06/2020</a:t>
            </a:fld>
            <a:endParaRPr lang="fr-FR"/>
          </a:p>
        </p:txBody>
      </p:sp>
    </p:spTree>
    <p:extLst>
      <p:ext uri="{BB962C8B-B14F-4D97-AF65-F5344CB8AC3E}">
        <p14:creationId xmlns:p14="http://schemas.microsoft.com/office/powerpoint/2010/main" val="18590830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166</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D29B3EEE-E634-4CFB-801E-DC9E6C67BDD9}" type="datetime1">
              <a:rPr lang="fr-FR" smtClean="0"/>
              <a:t>26/06/2020</a:t>
            </a:fld>
            <a:endParaRPr lang="fr-FR"/>
          </a:p>
        </p:txBody>
      </p:sp>
    </p:spTree>
    <p:extLst>
      <p:ext uri="{BB962C8B-B14F-4D97-AF65-F5344CB8AC3E}">
        <p14:creationId xmlns:p14="http://schemas.microsoft.com/office/powerpoint/2010/main" val="37378354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167</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9634BAA1-DFCF-427D-BA44-A57241173230}" type="datetime1">
              <a:rPr lang="fr-FR" smtClean="0"/>
              <a:t>26/06/2020</a:t>
            </a:fld>
            <a:endParaRPr lang="fr-FR"/>
          </a:p>
        </p:txBody>
      </p:sp>
    </p:spTree>
    <p:extLst>
      <p:ext uri="{BB962C8B-B14F-4D97-AF65-F5344CB8AC3E}">
        <p14:creationId xmlns:p14="http://schemas.microsoft.com/office/powerpoint/2010/main" val="14634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168</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C11F5DB0-4BCF-406F-8CBC-813E629E40B4}" type="datetime1">
              <a:rPr lang="fr-FR" smtClean="0"/>
              <a:t>26/06/2020</a:t>
            </a:fld>
            <a:endParaRPr lang="fr-FR"/>
          </a:p>
        </p:txBody>
      </p:sp>
    </p:spTree>
    <p:extLst>
      <p:ext uri="{BB962C8B-B14F-4D97-AF65-F5344CB8AC3E}">
        <p14:creationId xmlns:p14="http://schemas.microsoft.com/office/powerpoint/2010/main" val="24798999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peut être définie soit à </a:t>
            </a:r>
          </a:p>
          <a:p>
            <a:pPr lvl="1"/>
            <a:r>
              <a:rPr lang="fr-FR" dirty="0"/>
              <a:t>l'intérieur d'un document XML </a:t>
            </a:r>
          </a:p>
          <a:p>
            <a:pPr lvl="1"/>
            <a:r>
              <a:rPr lang="fr-FR" dirty="0"/>
              <a:t>dans un fichier à part: Plus fréquente car la plus pratique</a:t>
            </a:r>
          </a:p>
          <a:p>
            <a:r>
              <a:rPr lang="fr-FR" dirty="0"/>
              <a:t>Pour définir une DTD externe, il suffit de:</a:t>
            </a:r>
          </a:p>
          <a:p>
            <a:pPr lvl="1"/>
            <a:r>
              <a:rPr lang="fr-FR" dirty="0"/>
              <a:t>écrire </a:t>
            </a:r>
            <a:r>
              <a:rPr lang="fr-FR" b="1" i="1" dirty="0"/>
              <a:t>&lt;!DOCTYPE racine SYSTEM "nomdufichier.dtd"&gt; </a:t>
            </a:r>
          </a:p>
          <a:p>
            <a:pPr lvl="2"/>
            <a:r>
              <a:rPr lang="fr-FR" i="1" dirty="0"/>
              <a:t>racine </a:t>
            </a:r>
            <a:r>
              <a:rPr lang="fr-FR" dirty="0"/>
              <a:t>est le nom de la balise racine de l'arbre XML</a:t>
            </a:r>
            <a:endParaRPr lang="fr-FR" b="1" i="1" dirty="0"/>
          </a:p>
          <a:p>
            <a:pPr lvl="1"/>
            <a:r>
              <a:rPr lang="fr-FR" dirty="0"/>
              <a:t>juste après </a:t>
            </a:r>
            <a:r>
              <a:rPr lang="fr-FR" i="1" dirty="0"/>
              <a:t>&lt;?</a:t>
            </a:r>
            <a:r>
              <a:rPr lang="fr-FR" i="1" dirty="0" err="1"/>
              <a:t>xml</a:t>
            </a:r>
            <a:r>
              <a:rPr lang="fr-FR" i="1" dirty="0"/>
              <a:t> version="1.0" ?&gt;</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169</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4DA5AE3B-B2FD-4A68-8F24-72ADD32B3D03}" type="datetime1">
              <a:rPr lang="fr-FR" smtClean="0"/>
              <a:t>26/06/2020</a:t>
            </a:fld>
            <a:endParaRPr lang="fr-FR"/>
          </a:p>
        </p:txBody>
      </p:sp>
    </p:spTree>
    <p:extLst>
      <p:ext uri="{BB962C8B-B14F-4D97-AF65-F5344CB8AC3E}">
        <p14:creationId xmlns:p14="http://schemas.microsoft.com/office/powerpoint/2010/main" val="189648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5" y="1435608"/>
            <a:ext cx="5645575" cy="4098918"/>
          </a:xfrm>
        </p:spPr>
        <p:txBody>
          <a:bodyPr/>
          <a:lstStyle/>
          <a:p>
            <a:r>
              <a:rPr lang="fr-FR" dirty="0"/>
              <a:t>On peut appliquer une gestion des erreurs sous JavaScript</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endParaRPr lang="fr-FR" dirty="0"/>
          </a:p>
          <a:p>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celui-ci survient.</a:t>
            </a:r>
          </a:p>
          <a:p>
            <a:endParaRPr lang="fr-FR" dirty="0"/>
          </a:p>
          <a:p>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pic>
        <p:nvPicPr>
          <p:cNvPr id="7" name="Image 6">
            <a:extLst>
              <a:ext uri="{FF2B5EF4-FFF2-40B4-BE49-F238E27FC236}">
                <a16:creationId xmlns:a16="http://schemas.microsoft.com/office/drawing/2014/main" id="{E2156CED-2924-4827-9E82-BAF1BA3660BD}"/>
              </a:ext>
            </a:extLst>
          </p:cNvPr>
          <p:cNvPicPr>
            <a:picLocks noChangeAspect="1"/>
          </p:cNvPicPr>
          <p:nvPr/>
        </p:nvPicPr>
        <p:blipFill>
          <a:blip r:embed="rId2"/>
          <a:stretch>
            <a:fillRect/>
          </a:stretch>
        </p:blipFill>
        <p:spPr>
          <a:xfrm>
            <a:off x="6185071" y="1344818"/>
            <a:ext cx="5365245" cy="4467046"/>
          </a:xfrm>
          <a:prstGeom prst="rect">
            <a:avLst/>
          </a:prstGeom>
        </p:spPr>
      </p:pic>
      <p:pic>
        <p:nvPicPr>
          <p:cNvPr id="4099" name="Picture 3" descr="Erreur non gérée en JavaScript">
            <a:extLst>
              <a:ext uri="{FF2B5EF4-FFF2-40B4-BE49-F238E27FC236}">
                <a16:creationId xmlns:a16="http://schemas.microsoft.com/office/drawing/2014/main" id="{F510E701-695E-4979-BA29-1EB6EA5BD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 t="47896" r="1"/>
          <a:stretch/>
        </p:blipFill>
        <p:spPr bwMode="auto">
          <a:xfrm>
            <a:off x="1701981" y="4877189"/>
            <a:ext cx="4483089" cy="15920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AD042BD-6451-462E-991F-2D3E8E621C30}"/>
              </a:ext>
            </a:extLst>
          </p:cNvPr>
          <p:cNvSpPr/>
          <p:nvPr/>
        </p:nvSpPr>
        <p:spPr>
          <a:xfrm flipH="1">
            <a:off x="4857383" y="4848920"/>
            <a:ext cx="1327688" cy="1784355"/>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2C2E72D1-BF23-4D14-BFA8-12730BB32ACC}" type="datetime1">
              <a:rPr lang="fr-FR" noProof="0" smtClean="0"/>
              <a:t>26/06/2020</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17</a:t>
            </a:fld>
            <a:endParaRPr lang="fr-FR" noProof="0" dirty="0"/>
          </a:p>
        </p:txBody>
      </p:sp>
    </p:spTree>
    <p:extLst>
      <p:ext uri="{BB962C8B-B14F-4D97-AF65-F5344CB8AC3E}">
        <p14:creationId xmlns:p14="http://schemas.microsoft.com/office/powerpoint/2010/main" val="23917484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170</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11127A2F-553A-43B7-85F0-2D1428B03919}" type="datetime1">
              <a:rPr lang="fr-FR" smtClean="0"/>
              <a:t>26/06/2020</a:t>
            </a:fld>
            <a:endParaRPr lang="fr-FR"/>
          </a:p>
        </p:txBody>
      </p:sp>
    </p:spTree>
    <p:extLst>
      <p:ext uri="{BB962C8B-B14F-4D97-AF65-F5344CB8AC3E}">
        <p14:creationId xmlns:p14="http://schemas.microsoft.com/office/powerpoint/2010/main" val="30228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171</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03C458FF-C123-4398-9D21-2F2A250D01A5}" type="datetime1">
              <a:rPr lang="fr-FR" smtClean="0"/>
              <a:t>26/06/2020</a:t>
            </a:fld>
            <a:endParaRPr lang="fr-FR"/>
          </a:p>
        </p:txBody>
      </p:sp>
    </p:spTree>
    <p:extLst>
      <p:ext uri="{BB962C8B-B14F-4D97-AF65-F5344CB8AC3E}">
        <p14:creationId xmlns:p14="http://schemas.microsoft.com/office/powerpoint/2010/main" val="30042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172</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B82D962A-4A3B-4A2B-BF19-DAF84F38BC4F}" type="datetime1">
              <a:rPr lang="fr-FR" smtClean="0"/>
              <a:t>26/06/2020</a:t>
            </a:fld>
            <a:endParaRPr lang="fr-FR"/>
          </a:p>
        </p:txBody>
      </p:sp>
    </p:spTree>
    <p:extLst>
      <p:ext uri="{BB962C8B-B14F-4D97-AF65-F5344CB8AC3E}">
        <p14:creationId xmlns:p14="http://schemas.microsoft.com/office/powerpoint/2010/main" val="42306954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173</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255B3C9A-A4AD-4E39-9BDF-AAA4C7586EF7}" type="datetime1">
              <a:rPr lang="fr-FR" smtClean="0"/>
              <a:t>26/06/2020</a:t>
            </a:fld>
            <a:endParaRPr lang="fr-FR"/>
          </a:p>
        </p:txBody>
      </p:sp>
    </p:spTree>
    <p:extLst>
      <p:ext uri="{BB962C8B-B14F-4D97-AF65-F5344CB8AC3E}">
        <p14:creationId xmlns:p14="http://schemas.microsoft.com/office/powerpoint/2010/main" val="1760405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174</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A9EB08DF-B2AC-401C-87B8-6747940F91A7}" type="datetime1">
              <a:rPr lang="fr-FR" smtClean="0"/>
              <a:t>26/06/2020</a:t>
            </a:fld>
            <a:endParaRPr lang="fr-FR"/>
          </a:p>
        </p:txBody>
      </p:sp>
    </p:spTree>
    <p:extLst>
      <p:ext uri="{BB962C8B-B14F-4D97-AF65-F5344CB8AC3E}">
        <p14:creationId xmlns:p14="http://schemas.microsoft.com/office/powerpoint/2010/main" val="1473335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175</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77465A03-13D7-49C0-9D5C-DEE0ECB414CA}" type="datetime1">
              <a:rPr lang="fr-FR" smtClean="0"/>
              <a:t>26/06/2020</a:t>
            </a:fld>
            <a:endParaRPr lang="fr-FR"/>
          </a:p>
        </p:txBody>
      </p:sp>
    </p:spTree>
    <p:extLst>
      <p:ext uri="{BB962C8B-B14F-4D97-AF65-F5344CB8AC3E}">
        <p14:creationId xmlns:p14="http://schemas.microsoft.com/office/powerpoint/2010/main" val="6790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5) La programmation OOP sous JavaScript</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39157" cy="3977640"/>
          </a:xfrm>
        </p:spPr>
        <p:txBody>
          <a:bodyPr>
            <a:normAutofit/>
          </a:bodyPr>
          <a:lstStyle/>
          <a:p>
            <a:pPr marL="342900" indent="-342900" algn="just">
              <a:buFont typeface="+mj-lt"/>
              <a:buAutoNum type="arabicPeriod"/>
            </a:pPr>
            <a:r>
              <a:rPr lang="fr-FR" b="1" dirty="0"/>
              <a:t>comment créer, accéder et modifier des objets</a:t>
            </a:r>
          </a:p>
          <a:p>
            <a:pPr marL="342900" indent="-342900" algn="just">
              <a:buFont typeface="+mj-lt"/>
              <a:buAutoNum type="arabicPeriod"/>
            </a:pPr>
            <a:r>
              <a:rPr lang="fr-FR" b="1" dirty="0"/>
              <a:t>comment les fonctions JavaScript sont des fonctions </a:t>
            </a:r>
            <a:r>
              <a:rPr lang="fr-FR" i="1" dirty="0"/>
              <a:t>first-class</a:t>
            </a:r>
            <a:r>
              <a:rPr lang="fr-FR" b="1" dirty="0"/>
              <a:t>.</a:t>
            </a:r>
          </a:p>
          <a:p>
            <a:pPr marL="342900" indent="-342900" algn="just">
              <a:buFont typeface="+mj-lt"/>
              <a:buAutoNum type="arabicPeriod"/>
            </a:pPr>
            <a:r>
              <a:rPr lang="fr-FR" b="1" dirty="0"/>
              <a:t>Abstractions de JavaScript sur les classes traditionnelles et l'héritage </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092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A1BFA3C-16A0-4369-8F88-C58F485FADD8}"/>
              </a:ext>
            </a:extLst>
          </p:cNvPr>
          <p:cNvSpPr>
            <a:spLocks noGrp="1"/>
          </p:cNvSpPr>
          <p:nvPr>
            <p:ph type="title"/>
          </p:nvPr>
        </p:nvSpPr>
        <p:spPr/>
        <p:txBody>
          <a:bodyPr/>
          <a:lstStyle/>
          <a:p>
            <a:r>
              <a:rPr lang="en-US" dirty="0"/>
              <a:t>Rappel sur les Array(s)</a:t>
            </a:r>
          </a:p>
        </p:txBody>
      </p:sp>
      <p:pic>
        <p:nvPicPr>
          <p:cNvPr id="9" name="Espace réservé du contenu 8">
            <a:extLst>
              <a:ext uri="{FF2B5EF4-FFF2-40B4-BE49-F238E27FC236}">
                <a16:creationId xmlns:a16="http://schemas.microsoft.com/office/drawing/2014/main" id="{1BD61D5D-5C80-4CD6-BC22-CFC1D9D0B71D}"/>
              </a:ext>
            </a:extLst>
          </p:cNvPr>
          <p:cNvPicPr>
            <a:picLocks noGrp="1" noChangeAspect="1"/>
          </p:cNvPicPr>
          <p:nvPr>
            <p:ph sz="quarter" idx="10"/>
          </p:nvPr>
        </p:nvPicPr>
        <p:blipFill>
          <a:blip r:embed="rId2"/>
          <a:stretch>
            <a:fillRect/>
          </a:stretch>
        </p:blipFill>
        <p:spPr>
          <a:xfrm>
            <a:off x="521207" y="1528118"/>
            <a:ext cx="8774624" cy="4988796"/>
          </a:xfrm>
          <a:prstGeom prst="rect">
            <a:avLst/>
          </a:prstGeom>
        </p:spPr>
      </p:pic>
    </p:spTree>
    <p:extLst>
      <p:ext uri="{BB962C8B-B14F-4D97-AF65-F5344CB8AC3E}">
        <p14:creationId xmlns:p14="http://schemas.microsoft.com/office/powerpoint/2010/main" val="6130321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178</a:t>
            </a:fld>
            <a:endParaRPr lang="fr-FR" noProof="0" dirty="0"/>
          </a:p>
        </p:txBody>
      </p:sp>
    </p:spTree>
    <p:extLst>
      <p:ext uri="{BB962C8B-B14F-4D97-AF65-F5344CB8AC3E}">
        <p14:creationId xmlns:p14="http://schemas.microsoft.com/office/powerpoint/2010/main" val="32849772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p:txBody>
          <a:bodyPr>
            <a:normAutofit/>
          </a:bodyPr>
          <a:lstStyle/>
          <a:p>
            <a:r>
              <a:rPr lang="fr-FR" dirty="0"/>
              <a:t>Lesquels </a:t>
            </a:r>
            <a:r>
              <a:rPr lang="fr-FR" sz="2000" dirty="0"/>
              <a:t>des éléments suivants sont des caractéristiques ou des caractéristiques d'un objet? Sélectionnez tout ce qui s'y rapporte:</a:t>
            </a:r>
          </a:p>
          <a:p>
            <a:endParaRPr lang="fr-FR" sz="2000" dirty="0"/>
          </a:p>
          <a:p>
            <a:pPr marL="971550" lvl="2" indent="-285750">
              <a:buFont typeface="Wingdings" panose="05000000000000000000" pitchFamily="2" charset="2"/>
              <a:buChar char="q"/>
            </a:pPr>
            <a:r>
              <a:rPr lang="en-US" sz="2000" dirty="0" err="1"/>
              <a:t>Ordonné</a:t>
            </a:r>
            <a:endParaRPr lang="en-US" sz="2000" dirty="0"/>
          </a:p>
          <a:p>
            <a:pPr marL="971550" lvl="2" indent="-285750">
              <a:buFont typeface="Wingdings" panose="05000000000000000000" pitchFamily="2" charset="2"/>
              <a:buChar char="q"/>
            </a:pPr>
            <a:r>
              <a:rPr lang="en-US" sz="2000" dirty="0"/>
              <a:t>Non-</a:t>
            </a:r>
            <a:r>
              <a:rPr lang="en-US" sz="2000" dirty="0" err="1"/>
              <a:t>ordonné</a:t>
            </a:r>
            <a:endParaRPr lang="en-US" sz="2000" dirty="0"/>
          </a:p>
          <a:p>
            <a:pPr marL="971550" lvl="2" indent="-285750">
              <a:buFont typeface="Wingdings" panose="05000000000000000000" pitchFamily="2" charset="2"/>
              <a:buChar char="q"/>
            </a:pPr>
            <a:r>
              <a:rPr lang="en-US" sz="2000" dirty="0"/>
              <a:t>Couple </a:t>
            </a:r>
            <a:r>
              <a:rPr lang="en-US" sz="2000" dirty="0" err="1"/>
              <a:t>clé</a:t>
            </a:r>
            <a:r>
              <a:rPr lang="en-US" sz="2000" dirty="0"/>
              <a:t>/</a:t>
            </a:r>
            <a:r>
              <a:rPr lang="en-US" sz="2000" dirty="0" err="1"/>
              <a:t>valeur</a:t>
            </a:r>
            <a:endParaRPr lang="en-US" sz="2000" dirty="0"/>
          </a:p>
          <a:p>
            <a:pPr marL="971550" lvl="2" indent="-285750">
              <a:buFont typeface="Wingdings" panose="05000000000000000000" pitchFamily="2" charset="2"/>
              <a:buChar char="q"/>
            </a:pPr>
            <a:r>
              <a:rPr lang="en-US" sz="2000" dirty="0" err="1"/>
              <a:t>Indexé</a:t>
            </a:r>
            <a:endParaRPr lang="en-US" sz="2000" dirty="0"/>
          </a:p>
          <a:p>
            <a:pPr marL="971550" lvl="2" indent="-285750">
              <a:buFont typeface="Wingdings" panose="05000000000000000000" pitchFamily="2" charset="2"/>
              <a:buChar char="q"/>
            </a:pPr>
            <a:r>
              <a:rPr lang="en-US" sz="2000" dirty="0" err="1"/>
              <a:t>Accollades</a:t>
            </a:r>
            <a:r>
              <a:rPr lang="en-US" sz="2000" dirty="0"/>
              <a:t> { … }</a:t>
            </a:r>
          </a:p>
          <a:p>
            <a:pPr marL="971550" lvl="2" indent="-285750">
              <a:buFont typeface="Wingdings" panose="05000000000000000000" pitchFamily="2" charset="2"/>
              <a:buChar char="q"/>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179</a:t>
            </a:fld>
            <a:endParaRPr lang="fr-FR" noProof="0" dirty="0"/>
          </a:p>
        </p:txBody>
      </p:sp>
    </p:spTree>
    <p:extLst>
      <p:ext uri="{BB962C8B-B14F-4D97-AF65-F5344CB8AC3E}">
        <p14:creationId xmlns:p14="http://schemas.microsoft.com/office/powerpoint/2010/main" val="209235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B16DE1FA-B279-438D-B83B-65ADC618E44E}"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18</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180</a:t>
            </a:fld>
            <a:endParaRPr lang="fr-FR" noProof="0" dirty="0"/>
          </a:p>
        </p:txBody>
      </p:sp>
    </p:spTree>
    <p:extLst>
      <p:ext uri="{BB962C8B-B14F-4D97-AF65-F5344CB8AC3E}">
        <p14:creationId xmlns:p14="http://schemas.microsoft.com/office/powerpoint/2010/main" val="391839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181</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853253" cy="1388383"/>
          </a:xfrm>
          <a:prstGeom prst="rect">
            <a:avLst/>
          </a:prstGeom>
        </p:spPr>
      </p:pic>
    </p:spTree>
    <p:extLst>
      <p:ext uri="{BB962C8B-B14F-4D97-AF65-F5344CB8AC3E}">
        <p14:creationId xmlns:p14="http://schemas.microsoft.com/office/powerpoint/2010/main" val="39071877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FCA12-88EC-49A9-A6BC-3E2381F98DB7}"/>
              </a:ext>
            </a:extLst>
          </p:cNvPr>
          <p:cNvSpPr>
            <a:spLocks noGrp="1"/>
          </p:cNvSpPr>
          <p:nvPr>
            <p:ph type="title"/>
          </p:nvPr>
        </p:nvSpPr>
        <p:spPr/>
        <p:txBody>
          <a:bodyPr>
            <a:normAutofit/>
          </a:bodyPr>
          <a:lstStyle/>
          <a:p>
            <a:r>
              <a:rPr lang="en-US" dirty="0"/>
              <a:t>💡</a:t>
            </a:r>
            <a:r>
              <a:rPr lang="fr-FR" dirty="0"/>
              <a:t> Les objets JavaScript peuvent sembler familiers </a:t>
            </a:r>
            <a:endParaRPr lang="en-US" dirty="0"/>
          </a:p>
        </p:txBody>
      </p:sp>
      <p:sp>
        <p:nvSpPr>
          <p:cNvPr id="3" name="Espace réservé du contenu 2">
            <a:extLst>
              <a:ext uri="{FF2B5EF4-FFF2-40B4-BE49-F238E27FC236}">
                <a16:creationId xmlns:a16="http://schemas.microsoft.com/office/drawing/2014/main" id="{B0BDF093-918F-4D42-A348-EA46DFDBBDD6}"/>
              </a:ext>
            </a:extLst>
          </p:cNvPr>
          <p:cNvSpPr>
            <a:spLocks noGrp="1"/>
          </p:cNvSpPr>
          <p:nvPr>
            <p:ph sz="quarter" idx="10"/>
          </p:nvPr>
        </p:nvSpPr>
        <p:spPr>
          <a:xfrm>
            <a:off x="539495" y="1435607"/>
            <a:ext cx="10964843" cy="4521841"/>
          </a:xfrm>
        </p:spPr>
        <p:txBody>
          <a:bodyPr/>
          <a:lstStyle/>
          <a:p>
            <a:r>
              <a:rPr lang="fr-FR" dirty="0"/>
              <a:t>Si vous avez déjà utilisé un autre langage de programmation, les objets vous semblerons assez similaires aux :</a:t>
            </a:r>
          </a:p>
          <a:p>
            <a:pPr marL="285750" indent="-285750">
              <a:buFont typeface="Arial" panose="020B0604020202020204" pitchFamily="34" charset="0"/>
              <a:buChar char="•"/>
            </a:pPr>
            <a:r>
              <a:rPr lang="fr-FR" dirty="0"/>
              <a:t>dictionnaires et aux hachages. </a:t>
            </a:r>
          </a:p>
          <a:p>
            <a:pPr marL="285750" indent="-285750">
              <a:buFont typeface="Arial" panose="020B0604020202020204" pitchFamily="34" charset="0"/>
              <a:buChar char="•"/>
            </a:pPr>
            <a:endParaRPr lang="fr-FR" dirty="0"/>
          </a:p>
          <a:p>
            <a:r>
              <a:rPr lang="fr-FR" b="1" dirty="0"/>
              <a:t>Hachages</a:t>
            </a:r>
            <a:endParaRPr lang="fr-FR" sz="1200" dirty="0"/>
          </a:p>
          <a:p>
            <a:r>
              <a:rPr lang="fr-FR" dirty="0"/>
              <a:t>Bien qu'ils puissent se ressembler, il y a des différences clés à garder à l'esprit.</a:t>
            </a:r>
          </a:p>
          <a:p>
            <a:pPr lvl="0"/>
            <a:r>
              <a:rPr lang="fr-FR" dirty="0"/>
              <a:t>les hachages et les objets JavaScript ont des fonctionnalités similaires: </a:t>
            </a:r>
          </a:p>
          <a:p>
            <a:pPr lvl="1"/>
            <a:r>
              <a:rPr lang="fr-FR" dirty="0"/>
              <a:t>Tous deux sont des collections de valeurs accessibles par des clés. </a:t>
            </a:r>
          </a:p>
          <a:p>
            <a:pPr lvl="1"/>
            <a:r>
              <a:rPr lang="fr-FR" dirty="0"/>
              <a:t>Cependant, les valeurs sont accessibles dans les hachages un peu différemment. Considérez le hachage suivant:</a:t>
            </a:r>
          </a:p>
          <a:p>
            <a:endParaRPr lang="fr-FR" dirty="0"/>
          </a:p>
          <a:p>
            <a:endParaRPr lang="fr-FR" dirty="0"/>
          </a:p>
          <a:p>
            <a:endParaRPr lang="fr-FR" dirty="0"/>
          </a:p>
          <a:p>
            <a:endParaRPr lang="fr-FR" dirty="0"/>
          </a:p>
          <a:p>
            <a:r>
              <a:rPr lang="fr-FR" dirty="0"/>
              <a:t>Étant donné que les clés de hachage sont des symboles (pas des chaînes), les propriétés sont accessibles par ce symbole:</a:t>
            </a:r>
          </a:p>
          <a:p>
            <a:endParaRPr lang="en-US" dirty="0"/>
          </a:p>
        </p:txBody>
      </p:sp>
      <p:sp>
        <p:nvSpPr>
          <p:cNvPr id="4" name="Espace réservé de la date 3">
            <a:extLst>
              <a:ext uri="{FF2B5EF4-FFF2-40B4-BE49-F238E27FC236}">
                <a16:creationId xmlns:a16="http://schemas.microsoft.com/office/drawing/2014/main" id="{054CB362-36C9-4CD5-A84E-7159A6032340}"/>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5CDB185C-5EA9-45CE-B5C2-3DC674239192}"/>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C07AE566-118E-4C19-B85D-15AD581213FF}"/>
              </a:ext>
            </a:extLst>
          </p:cNvPr>
          <p:cNvSpPr>
            <a:spLocks noGrp="1"/>
          </p:cNvSpPr>
          <p:nvPr>
            <p:ph type="sldNum" sz="quarter" idx="4"/>
          </p:nvPr>
        </p:nvSpPr>
        <p:spPr/>
        <p:txBody>
          <a:bodyPr/>
          <a:lstStyle/>
          <a:p>
            <a:pPr rtl="0"/>
            <a:fld id="{9860EDB8-5305-433F-BE41-D7A86D811DB3}" type="slidenum">
              <a:rPr lang="fr-FR" noProof="0" smtClean="0"/>
              <a:pPr rtl="0"/>
              <a:t>182</a:t>
            </a:fld>
            <a:endParaRPr lang="fr-FR" noProof="0" dirty="0"/>
          </a:p>
        </p:txBody>
      </p:sp>
      <p:pic>
        <p:nvPicPr>
          <p:cNvPr id="8" name="Image 7">
            <a:extLst>
              <a:ext uri="{FF2B5EF4-FFF2-40B4-BE49-F238E27FC236}">
                <a16:creationId xmlns:a16="http://schemas.microsoft.com/office/drawing/2014/main" id="{0B196E2C-F77A-414D-8DA7-E0DC86B2FC82}"/>
              </a:ext>
            </a:extLst>
          </p:cNvPr>
          <p:cNvPicPr>
            <a:picLocks noChangeAspect="1"/>
          </p:cNvPicPr>
          <p:nvPr/>
        </p:nvPicPr>
        <p:blipFill rotWithShape="1">
          <a:blip r:embed="rId2"/>
          <a:srcRect l="-693" t="-5516" r="44199" b="-8276"/>
          <a:stretch/>
        </p:blipFill>
        <p:spPr>
          <a:xfrm>
            <a:off x="6942029" y="4042610"/>
            <a:ext cx="4562309" cy="1175560"/>
          </a:xfrm>
          <a:prstGeom prst="rect">
            <a:avLst/>
          </a:prstGeom>
        </p:spPr>
      </p:pic>
      <p:pic>
        <p:nvPicPr>
          <p:cNvPr id="12" name="Image 11">
            <a:extLst>
              <a:ext uri="{FF2B5EF4-FFF2-40B4-BE49-F238E27FC236}">
                <a16:creationId xmlns:a16="http://schemas.microsoft.com/office/drawing/2014/main" id="{432F1299-B746-45C0-8E82-D59466A6B743}"/>
              </a:ext>
            </a:extLst>
          </p:cNvPr>
          <p:cNvPicPr>
            <a:picLocks noChangeAspect="1"/>
          </p:cNvPicPr>
          <p:nvPr/>
        </p:nvPicPr>
        <p:blipFill rotWithShape="1">
          <a:blip r:embed="rId3"/>
          <a:srcRect r="74937" b="-30412"/>
          <a:stretch/>
        </p:blipFill>
        <p:spPr>
          <a:xfrm>
            <a:off x="4522692" y="5802178"/>
            <a:ext cx="2392005" cy="353824"/>
          </a:xfrm>
          <a:prstGeom prst="rect">
            <a:avLst/>
          </a:prstGeom>
        </p:spPr>
      </p:pic>
    </p:spTree>
    <p:extLst>
      <p:ext uri="{BB962C8B-B14F-4D97-AF65-F5344CB8AC3E}">
        <p14:creationId xmlns:p14="http://schemas.microsoft.com/office/powerpoint/2010/main" val="7091798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A16E3-F3A0-475C-9623-21262FBCAB0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0D311D08-27EC-44C6-BE3E-EEB596FBA9A6}"/>
              </a:ext>
            </a:extLst>
          </p:cNvPr>
          <p:cNvSpPr>
            <a:spLocks noGrp="1"/>
          </p:cNvSpPr>
          <p:nvPr>
            <p:ph sz="quarter" idx="10"/>
          </p:nvPr>
        </p:nvSpPr>
        <p:spPr>
          <a:xfrm>
            <a:off x="539495" y="1435607"/>
            <a:ext cx="10964843" cy="4521841"/>
          </a:xfrm>
        </p:spPr>
        <p:txBody>
          <a:bodyPr/>
          <a:lstStyle/>
          <a:p>
            <a:r>
              <a:rPr lang="fr-FR" sz="1800" dirty="0"/>
              <a:t>Toute tentative d'utilisation de la notation par points de JavaScript ou de la notation entre crochets entraîne des résultats indésirables sous JavaScript :</a:t>
            </a:r>
          </a:p>
          <a:p>
            <a:endParaRPr lang="fr-FR" sz="1800" dirty="0"/>
          </a:p>
          <a:p>
            <a:endParaRPr lang="fr-FR" sz="1800" dirty="0"/>
          </a:p>
          <a:p>
            <a:endParaRPr lang="fr-FR" sz="1800" dirty="0"/>
          </a:p>
          <a:p>
            <a:endParaRPr lang="fr-FR" sz="1800" dirty="0"/>
          </a:p>
          <a:p>
            <a:r>
              <a:rPr lang="fr-FR" sz="1800" dirty="0"/>
              <a:t>Une autre différence majeure entre les hachages et les objets JavaScript est que les objets peuvent prendre une fonction comme valeur de propriété (voir après). Cette fonctionnalité n'existe pas pour les hachages !</a:t>
            </a:r>
          </a:p>
          <a:p>
            <a:endParaRPr lang="fr-FR" sz="1800" dirty="0"/>
          </a:p>
          <a:p>
            <a:endParaRPr lang="en-US" dirty="0"/>
          </a:p>
        </p:txBody>
      </p:sp>
      <p:sp>
        <p:nvSpPr>
          <p:cNvPr id="4" name="Espace réservé de la date 3">
            <a:extLst>
              <a:ext uri="{FF2B5EF4-FFF2-40B4-BE49-F238E27FC236}">
                <a16:creationId xmlns:a16="http://schemas.microsoft.com/office/drawing/2014/main" id="{6B774A2D-783C-468F-8338-95FB1D3042C4}"/>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7B39F524-0A59-489D-8FF8-CE1DA1E12D9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335F5FD4-E719-40ED-AD0E-6471D9629D1F}"/>
              </a:ext>
            </a:extLst>
          </p:cNvPr>
          <p:cNvSpPr>
            <a:spLocks noGrp="1"/>
          </p:cNvSpPr>
          <p:nvPr>
            <p:ph type="sldNum" sz="quarter" idx="4"/>
          </p:nvPr>
        </p:nvSpPr>
        <p:spPr/>
        <p:txBody>
          <a:bodyPr/>
          <a:lstStyle/>
          <a:p>
            <a:pPr rtl="0"/>
            <a:fld id="{9860EDB8-5305-433F-BE41-D7A86D811DB3}" type="slidenum">
              <a:rPr lang="fr-FR" noProof="0" smtClean="0"/>
              <a:pPr rtl="0"/>
              <a:t>183</a:t>
            </a:fld>
            <a:endParaRPr lang="fr-FR" noProof="0" dirty="0"/>
          </a:p>
        </p:txBody>
      </p:sp>
      <p:pic>
        <p:nvPicPr>
          <p:cNvPr id="8" name="Image 7">
            <a:extLst>
              <a:ext uri="{FF2B5EF4-FFF2-40B4-BE49-F238E27FC236}">
                <a16:creationId xmlns:a16="http://schemas.microsoft.com/office/drawing/2014/main" id="{F8FBE364-0BAF-4C3C-AD51-E8549769ADB2}"/>
              </a:ext>
            </a:extLst>
          </p:cNvPr>
          <p:cNvPicPr>
            <a:picLocks noChangeAspect="1"/>
          </p:cNvPicPr>
          <p:nvPr/>
        </p:nvPicPr>
        <p:blipFill rotWithShape="1">
          <a:blip r:embed="rId2"/>
          <a:srcRect t="-365" r="26171"/>
          <a:stretch/>
        </p:blipFill>
        <p:spPr>
          <a:xfrm>
            <a:off x="3185787" y="2488573"/>
            <a:ext cx="5820425" cy="1207954"/>
          </a:xfrm>
          <a:prstGeom prst="rect">
            <a:avLst/>
          </a:prstGeom>
        </p:spPr>
      </p:pic>
    </p:spTree>
    <p:extLst>
      <p:ext uri="{BB962C8B-B14F-4D97-AF65-F5344CB8AC3E}">
        <p14:creationId xmlns:p14="http://schemas.microsoft.com/office/powerpoint/2010/main" val="3680229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FA172-F260-4ECD-A1F0-A8F073C450DF}"/>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AA30476-5141-4B4B-9C40-F676CA82735B}"/>
              </a:ext>
            </a:extLst>
          </p:cNvPr>
          <p:cNvSpPr>
            <a:spLocks noGrp="1"/>
          </p:cNvSpPr>
          <p:nvPr>
            <p:ph sz="quarter" idx="10"/>
          </p:nvPr>
        </p:nvSpPr>
        <p:spPr>
          <a:xfrm>
            <a:off x="539495" y="1435607"/>
            <a:ext cx="10964843" cy="4521841"/>
          </a:xfrm>
        </p:spPr>
        <p:txBody>
          <a:bodyPr/>
          <a:lstStyle/>
          <a:p>
            <a:r>
              <a:rPr lang="fr-FR" sz="1800" b="1" dirty="0"/>
              <a:t>Dictionnaires</a:t>
            </a:r>
            <a:endParaRPr lang="fr-FR" sz="1800" dirty="0"/>
          </a:p>
          <a:p>
            <a:r>
              <a:rPr lang="fr-FR" sz="1800" dirty="0"/>
              <a:t>D'un autre côté, les dictionnaires (par exemple sous Python) ont également des fonctionnalités similaires aux objets en JavaScript, avec quelques différences notables. </a:t>
            </a:r>
          </a:p>
          <a:p>
            <a:r>
              <a:rPr lang="fr-FR" sz="1800" dirty="0"/>
              <a:t>D'une part, les clés dans les dictionnaires Python doivent être quelque chose de </a:t>
            </a:r>
            <a:r>
              <a:rPr lang="fr-FR" sz="1800" dirty="0" err="1"/>
              <a:t>hachable</a:t>
            </a:r>
            <a:r>
              <a:rPr lang="fr-FR" sz="1800" dirty="0"/>
              <a:t> (par exemple, une chaîne, un nombre, un flottant, etc.). Voici un objet valide en JavaScript:</a:t>
            </a:r>
          </a:p>
          <a:p>
            <a:endParaRPr lang="fr-FR" sz="1800" dirty="0"/>
          </a:p>
          <a:p>
            <a:endParaRPr lang="fr-FR" sz="1800" dirty="0"/>
          </a:p>
          <a:p>
            <a:r>
              <a:rPr lang="fr-FR" sz="1800" dirty="0"/>
              <a:t>Cependant, il ne serait pas valide en tant que dictionnaire Python:</a:t>
            </a:r>
          </a:p>
          <a:p>
            <a:endParaRPr lang="fr-FR" sz="1800" dirty="0"/>
          </a:p>
          <a:p>
            <a:endParaRPr lang="en-US" dirty="0"/>
          </a:p>
        </p:txBody>
      </p:sp>
      <p:sp>
        <p:nvSpPr>
          <p:cNvPr id="4" name="Espace réservé de la date 3">
            <a:extLst>
              <a:ext uri="{FF2B5EF4-FFF2-40B4-BE49-F238E27FC236}">
                <a16:creationId xmlns:a16="http://schemas.microsoft.com/office/drawing/2014/main" id="{21E41BC4-7280-4F21-B248-0D178506DB12}"/>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4B8E2267-182C-42DE-AD83-9D061EF90A5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618B38D-A6EC-4D9D-8453-6761E2CF072A}"/>
              </a:ext>
            </a:extLst>
          </p:cNvPr>
          <p:cNvSpPr>
            <a:spLocks noGrp="1"/>
          </p:cNvSpPr>
          <p:nvPr>
            <p:ph type="sldNum" sz="quarter" idx="4"/>
          </p:nvPr>
        </p:nvSpPr>
        <p:spPr/>
        <p:txBody>
          <a:bodyPr/>
          <a:lstStyle/>
          <a:p>
            <a:pPr rtl="0"/>
            <a:fld id="{9860EDB8-5305-433F-BE41-D7A86D811DB3}" type="slidenum">
              <a:rPr lang="fr-FR" noProof="0" smtClean="0"/>
              <a:pPr rtl="0"/>
              <a:t>184</a:t>
            </a:fld>
            <a:endParaRPr lang="fr-FR" noProof="0" dirty="0"/>
          </a:p>
        </p:txBody>
      </p:sp>
      <p:pic>
        <p:nvPicPr>
          <p:cNvPr id="8" name="Image 7">
            <a:extLst>
              <a:ext uri="{FF2B5EF4-FFF2-40B4-BE49-F238E27FC236}">
                <a16:creationId xmlns:a16="http://schemas.microsoft.com/office/drawing/2014/main" id="{C4D8B6C8-E9B8-4F30-95E8-01C46E770949}"/>
              </a:ext>
            </a:extLst>
          </p:cNvPr>
          <p:cNvPicPr>
            <a:picLocks noChangeAspect="1"/>
          </p:cNvPicPr>
          <p:nvPr/>
        </p:nvPicPr>
        <p:blipFill rotWithShape="1">
          <a:blip r:embed="rId2"/>
          <a:srcRect r="11844"/>
          <a:stretch/>
        </p:blipFill>
        <p:spPr>
          <a:xfrm>
            <a:off x="1090863" y="3696527"/>
            <a:ext cx="10561642" cy="340577"/>
          </a:xfrm>
          <a:prstGeom prst="rect">
            <a:avLst/>
          </a:prstGeom>
        </p:spPr>
      </p:pic>
      <p:pic>
        <p:nvPicPr>
          <p:cNvPr id="10" name="Image 9">
            <a:extLst>
              <a:ext uri="{FF2B5EF4-FFF2-40B4-BE49-F238E27FC236}">
                <a16:creationId xmlns:a16="http://schemas.microsoft.com/office/drawing/2014/main" id="{DD726E5E-0DA0-47C8-88DE-651E985BAA0B}"/>
              </a:ext>
            </a:extLst>
          </p:cNvPr>
          <p:cNvPicPr>
            <a:picLocks noChangeAspect="1"/>
          </p:cNvPicPr>
          <p:nvPr/>
        </p:nvPicPr>
        <p:blipFill rotWithShape="1">
          <a:blip r:embed="rId3"/>
          <a:srcRect r="22846" b="5102"/>
          <a:stretch/>
        </p:blipFill>
        <p:spPr>
          <a:xfrm>
            <a:off x="4301139" y="4771877"/>
            <a:ext cx="7351365" cy="930584"/>
          </a:xfrm>
          <a:prstGeom prst="rect">
            <a:avLst/>
          </a:prstGeom>
        </p:spPr>
      </p:pic>
    </p:spTree>
    <p:extLst>
      <p:ext uri="{BB962C8B-B14F-4D97-AF65-F5344CB8AC3E}">
        <p14:creationId xmlns:p14="http://schemas.microsoft.com/office/powerpoint/2010/main" val="34826894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lnSpcReduction="10000"/>
          </a:bodyPr>
          <a:lstStyle/>
          <a:p>
            <a:r>
              <a:rPr lang="fr-FR" sz="1800" dirty="0"/>
              <a:t>Une solution rapide serait de convertir les clés du dictionnaire Python en chaînes:</a:t>
            </a:r>
          </a:p>
          <a:p>
            <a:endParaRPr lang="fr-FR" sz="1800" dirty="0"/>
          </a:p>
          <a:p>
            <a:endParaRPr lang="fr-FR" sz="1800" dirty="0"/>
          </a:p>
          <a:p>
            <a:endParaRPr lang="fr-FR" sz="1800" dirty="0"/>
          </a:p>
          <a:p>
            <a:r>
              <a:rPr lang="fr-FR" dirty="0"/>
              <a:t>Par-dessus tout, vous pouvez également exploiter des objets en JavaScript non seulement pour stocker des données, mais également pour de nombreuses fonctionnalités puissantes telles que les </a:t>
            </a:r>
            <a:r>
              <a:rPr lang="fr-FR" b="1" dirty="0"/>
              <a:t>constructeurs</a:t>
            </a:r>
            <a:r>
              <a:rPr lang="fr-FR" dirty="0"/>
              <a:t>.</a:t>
            </a:r>
          </a:p>
          <a:p>
            <a:endParaRPr lang="fr-FR" sz="1800" dirty="0"/>
          </a:p>
          <a:p>
            <a:r>
              <a:rPr lang="fr-FR" b="1" dirty="0"/>
              <a:t>Exercice (</a:t>
            </a:r>
            <a:r>
              <a:rPr lang="fr-FR" b="1" u="sng" dirty="0">
                <a:hlinkClick r:id="rId2"/>
              </a:rPr>
              <a:t>voir lien</a:t>
            </a:r>
            <a:r>
              <a:rPr lang="fr-FR" b="1" dirty="0"/>
              <a:t>)              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185</a:t>
            </a:fld>
            <a:endParaRPr lang="fr-FR" noProof="0" dirty="0"/>
          </a:p>
        </p:txBody>
      </p:sp>
      <p:pic>
        <p:nvPicPr>
          <p:cNvPr id="8" name="Image 7">
            <a:extLst>
              <a:ext uri="{FF2B5EF4-FFF2-40B4-BE49-F238E27FC236}">
                <a16:creationId xmlns:a16="http://schemas.microsoft.com/office/drawing/2014/main" id="{D4BC4959-4815-417E-8ECF-D2F19B745F3A}"/>
              </a:ext>
            </a:extLst>
          </p:cNvPr>
          <p:cNvPicPr>
            <a:picLocks noChangeAspect="1"/>
          </p:cNvPicPr>
          <p:nvPr/>
        </p:nvPicPr>
        <p:blipFill>
          <a:blip r:embed="rId3"/>
          <a:stretch>
            <a:fillRect/>
          </a:stretch>
        </p:blipFill>
        <p:spPr>
          <a:xfrm>
            <a:off x="2282323" y="2197236"/>
            <a:ext cx="9909677" cy="497838"/>
          </a:xfrm>
          <a:prstGeom prst="rect">
            <a:avLst/>
          </a:prstGeom>
        </p:spPr>
      </p:pic>
    </p:spTree>
    <p:extLst>
      <p:ext uri="{BB962C8B-B14F-4D97-AF65-F5344CB8AC3E}">
        <p14:creationId xmlns:p14="http://schemas.microsoft.com/office/powerpoint/2010/main" val="5635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3D59D919-7B20-41C0-8383-ACA0C2452EF4}"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186</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134914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a:xfrm>
            <a:off x="521207" y="1536192"/>
            <a:ext cx="9372805" cy="640080"/>
          </a:xfrm>
        </p:spPr>
        <p:txBody>
          <a:bodyPr rtlCol="0">
            <a:normAutofit/>
          </a:bodyPr>
          <a:lstStyle/>
          <a:p>
            <a:pPr rtl="0"/>
            <a:r>
              <a:rPr lang="fr-FR" dirty="0">
                <a:latin typeface="Segoe UI Light" panose="020B0502040204020203" pitchFamily="34" charset="0"/>
                <a:cs typeface="Segoe UI Light" panose="020B0502040204020203" pitchFamily="34" charset="0"/>
              </a:rPr>
              <a:t>Vous avez des questions?</a:t>
            </a:r>
          </a:p>
        </p:txBody>
      </p:sp>
      <p:sp>
        <p:nvSpPr>
          <p:cNvPr id="5" name="Espace réservé du contenu 4"/>
          <p:cNvSpPr>
            <a:spLocks noGrp="1"/>
          </p:cNvSpPr>
          <p:nvPr>
            <p:ph sz="half" idx="4294967295"/>
          </p:nvPr>
        </p:nvSpPr>
        <p:spPr>
          <a:xfrm>
            <a:off x="541610" y="2614427"/>
            <a:ext cx="10564753" cy="3978275"/>
          </a:xfrm>
        </p:spPr>
        <p:txBody>
          <a:bodyPr rtlCol="0">
            <a:normAutofit/>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endParaRPr lang="fr-FR" sz="2000" dirty="0">
              <a:hlinkClick r:id="rId3"/>
            </a:endParaRPr>
          </a:p>
          <a:p>
            <a:pPr>
              <a:lnSpc>
                <a:spcPts val="3600"/>
              </a:lnSpc>
            </a:pPr>
            <a:r>
              <a:rPr lang="fr-FR" sz="2000" dirty="0"/>
              <a:t>	</a:t>
            </a:r>
            <a:r>
              <a:rPr lang="fr-FR" sz="2000" dirty="0">
                <a:hlinkClick r:id="rId3"/>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a:t>
            </a:r>
          </a:p>
          <a:p>
            <a:pPr>
              <a:lnSpc>
                <a:spcPts val="3600"/>
              </a:lnSpc>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p:txBody>
      </p:sp>
      <p:pic>
        <p:nvPicPr>
          <p:cNvPr id="2" name="Image 1" descr="Bouton Recherch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9626" y="1688282"/>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5"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667" y="3794760"/>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5"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667" y="4975093"/>
            <a:ext cx="661940" cy="661940"/>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 Rappels sur les concepts objets. 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A8F6970C-E0D0-4924-8EB7-34B553EBCD70}"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19</a:t>
            </a:fld>
            <a:endParaRPr lang="fr-FR" noProof="0" dirty="0"/>
          </a:p>
        </p:txBody>
      </p:sp>
    </p:spTree>
    <p:extLst>
      <p:ext uri="{BB962C8B-B14F-4D97-AF65-F5344CB8AC3E}">
        <p14:creationId xmlns:p14="http://schemas.microsoft.com/office/powerpoint/2010/main" val="243606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Introduction à JavaScript</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5" y="1435607"/>
            <a:ext cx="9518905" cy="4521841"/>
          </a:xfrm>
        </p:spPr>
        <p:txBody>
          <a:bodyPr>
            <a:normAutofit fontScale="925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interactifs et dynamiques aux sites Web.</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ABAE022C-1BB5-48A0-AC07-E8A266B6CF0C}"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8" name="Image 7" descr="Brendan Eich, le papa de JavaScript">
            <a:extLst>
              <a:ext uri="{FF2B5EF4-FFF2-40B4-BE49-F238E27FC236}">
                <a16:creationId xmlns:a16="http://schemas.microsoft.com/office/drawing/2014/main" id="{A60EEAF2-1DDE-4FA9-BC37-A875C37180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2386" y="1334640"/>
            <a:ext cx="1340240" cy="1686293"/>
          </a:xfrm>
          <a:prstGeom prst="rect">
            <a:avLst/>
          </a:prstGeom>
          <a:noFill/>
          <a:ln>
            <a:noFill/>
          </a:ln>
        </p:spPr>
      </p:pic>
    </p:spTree>
    <p:extLst>
      <p:ext uri="{BB962C8B-B14F-4D97-AF65-F5344CB8AC3E}">
        <p14:creationId xmlns:p14="http://schemas.microsoft.com/office/powerpoint/2010/main" val="29365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p:txBody>
          <a:bodyPr>
            <a:normAutofit/>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Les méthodes push() et pop() ;</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B66479D5-BE97-438F-AA38-E2D7772A0EC5}" type="datetime1">
              <a:rPr lang="fr-FR" smtClean="0"/>
              <a:t>26/06/2020</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20</a:t>
            </a:fld>
            <a:endParaRPr lang="fr-FR"/>
          </a:p>
        </p:txBody>
      </p:sp>
    </p:spTree>
    <p:extLst>
      <p:ext uri="{BB962C8B-B14F-4D97-AF65-F5344CB8AC3E}">
        <p14:creationId xmlns:p14="http://schemas.microsoft.com/office/powerpoint/2010/main" val="101239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err="1"/>
              <a:t>en</a:t>
            </a:r>
            <a:r>
              <a:rPr lang="en-US" b="1" dirty="0"/>
              <a:t> fin</a:t>
            </a:r>
            <a:endParaRPr lang="fr-FR" b="1" dirty="0"/>
          </a:p>
        </p:txBody>
      </p:sp>
      <p:sp>
        <p:nvSpPr>
          <p:cNvPr id="3" name="Espace réservé du contenu 2"/>
          <p:cNvSpPr>
            <a:spLocks noGrp="1"/>
          </p:cNvSpPr>
          <p:nvPr>
            <p:ph idx="1"/>
          </p:nvPr>
        </p:nvSpPr>
        <p:spPr/>
        <p:txBody>
          <a:bodyPr/>
          <a:lstStyle/>
          <a:p>
            <a:endParaRPr lang="fr-FR" dirty="0"/>
          </a:p>
          <a:p>
            <a:r>
              <a:rPr lang="fr-FR" dirty="0"/>
              <a:t>Pour ajouter des éléments en fin de tableau, on va utiliser la méthode </a:t>
            </a:r>
            <a:r>
              <a:rPr lang="fr-FR" b="1" dirty="0"/>
              <a:t>push</a:t>
            </a:r>
            <a:r>
              <a:rPr lang="fr-FR" dirty="0"/>
              <a:t>(). </a:t>
            </a:r>
          </a:p>
          <a:p>
            <a:pPr lvl="1"/>
            <a:r>
              <a:rPr lang="fr-FR" dirty="0"/>
              <a:t>la méthode </a:t>
            </a:r>
            <a:r>
              <a:rPr lang="fr-FR" b="1" dirty="0"/>
              <a:t>push()</a:t>
            </a:r>
            <a:r>
              <a:rPr lang="fr-FR" dirty="0"/>
              <a:t> va retourner la nouvelle taille du tableau </a:t>
            </a:r>
          </a:p>
          <a:p>
            <a:r>
              <a:rPr lang="fr-FR" dirty="0"/>
              <a:t>Pour supprimer des éléments en fin de tableau, on va utiliser </a:t>
            </a:r>
            <a:r>
              <a:rPr lang="fr-FR" b="1" dirty="0"/>
              <a:t>pop</a:t>
            </a:r>
            <a:r>
              <a:rPr lang="fr-FR" dirty="0"/>
              <a:t>().</a:t>
            </a:r>
          </a:p>
          <a:p>
            <a:pPr lvl="1"/>
            <a:r>
              <a:rPr lang="fr-FR" b="1" dirty="0"/>
              <a:t>pop()</a:t>
            </a:r>
            <a:r>
              <a:rPr lang="fr-FR" dirty="0"/>
              <a:t> va retourner dans une chaîne de caractères la valeur relative à l’élément supprimé.</a:t>
            </a:r>
          </a:p>
        </p:txBody>
      </p:sp>
      <p:sp>
        <p:nvSpPr>
          <p:cNvPr id="4" name="Espace réservé de la date 3">
            <a:extLst>
              <a:ext uri="{FF2B5EF4-FFF2-40B4-BE49-F238E27FC236}">
                <a16:creationId xmlns:a16="http://schemas.microsoft.com/office/drawing/2014/main" id="{A5E03F2E-3DEA-41B7-B0FA-1AA0514D7E98}"/>
              </a:ext>
            </a:extLst>
          </p:cNvPr>
          <p:cNvSpPr>
            <a:spLocks noGrp="1"/>
          </p:cNvSpPr>
          <p:nvPr>
            <p:ph type="dt" sz="half" idx="10"/>
          </p:nvPr>
        </p:nvSpPr>
        <p:spPr/>
        <p:txBody>
          <a:bodyPr/>
          <a:lstStyle/>
          <a:p>
            <a:fld id="{D2A5FF23-E267-407B-8F00-A38F9B1A93C9}" type="datetime1">
              <a:rPr lang="fr-FR" smtClean="0"/>
              <a:t>26/06/2020</a:t>
            </a:fld>
            <a:endParaRPr lang="fr-FR"/>
          </a:p>
        </p:txBody>
      </p:sp>
      <p:sp>
        <p:nvSpPr>
          <p:cNvPr id="5" name="Espace réservé du pied de page 4">
            <a:extLst>
              <a:ext uri="{FF2B5EF4-FFF2-40B4-BE49-F238E27FC236}">
                <a16:creationId xmlns:a16="http://schemas.microsoft.com/office/drawing/2014/main" id="{110E990E-1318-47F2-A152-614CBF0EABB3}"/>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A70BA3E-9702-473F-8865-D83EAD1F66AB}"/>
              </a:ext>
            </a:extLst>
          </p:cNvPr>
          <p:cNvSpPr>
            <a:spLocks noGrp="1"/>
          </p:cNvSpPr>
          <p:nvPr>
            <p:ph type="sldNum" sz="quarter" idx="12"/>
          </p:nvPr>
        </p:nvSpPr>
        <p:spPr/>
        <p:txBody>
          <a:bodyPr/>
          <a:lstStyle/>
          <a:p>
            <a:fld id="{8FDE5FCB-0159-4F81-83AE-67C33C270F12}" type="slidenum">
              <a:rPr lang="fr-FR" smtClean="0"/>
              <a:t>21</a:t>
            </a:fld>
            <a:endParaRPr lang="fr-FR"/>
          </a:p>
        </p:txBody>
      </p:sp>
    </p:spTree>
    <p:extLst>
      <p:ext uri="{BB962C8B-B14F-4D97-AF65-F5344CB8AC3E}">
        <p14:creationId xmlns:p14="http://schemas.microsoft.com/office/powerpoint/2010/main" val="69798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taille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399170"/>
            <a:ext cx="4983276" cy="204644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6FB12A2B-C007-479F-AA48-91B54216058A}" type="datetime1">
              <a:rPr lang="fr-FR" smtClean="0"/>
              <a:t>26/06/2020</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22</a:t>
            </a:fld>
            <a:endParaRPr lang="fr-FR"/>
          </a:p>
        </p:txBody>
      </p:sp>
    </p:spTree>
    <p:extLst>
      <p:ext uri="{BB962C8B-B14F-4D97-AF65-F5344CB8AC3E}">
        <p14:creationId xmlns:p14="http://schemas.microsoft.com/office/powerpoint/2010/main" val="113896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82" y="4421505"/>
            <a:ext cx="5736997" cy="198397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288069B6-E7B3-42E8-902A-19A4FB2E6291}" type="datetime1">
              <a:rPr lang="fr-FR" smtClean="0"/>
              <a:t>26/06/2020</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23</a:t>
            </a:fld>
            <a:endParaRPr lang="fr-FR"/>
          </a:p>
        </p:txBody>
      </p:sp>
    </p:spTree>
    <p:extLst>
      <p:ext uri="{BB962C8B-B14F-4D97-AF65-F5344CB8AC3E}">
        <p14:creationId xmlns:p14="http://schemas.microsoft.com/office/powerpoint/2010/main" val="4185161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94" y="4431642"/>
            <a:ext cx="5703034" cy="221875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13809C7D-FCB4-4E50-9513-D76CBCF33DAD}" type="datetime1">
              <a:rPr lang="fr-FR" smtClean="0"/>
              <a:t>26/06/2020</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24</a:t>
            </a:fld>
            <a:endParaRPr lang="fr-FR"/>
          </a:p>
        </p:txBody>
      </p:sp>
    </p:spTree>
    <p:extLst>
      <p:ext uri="{BB962C8B-B14F-4D97-AF65-F5344CB8AC3E}">
        <p14:creationId xmlns:p14="http://schemas.microsoft.com/office/powerpoint/2010/main" val="175602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91043"/>
            <a:ext cx="5840936" cy="214616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7AD6C1CE-A2A8-432C-BE0C-2F48C451E4FE}" type="datetime1">
              <a:rPr lang="fr-FR" smtClean="0"/>
              <a:t>26/06/2020</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25</a:t>
            </a:fld>
            <a:endParaRPr lang="fr-FR"/>
          </a:p>
        </p:txBody>
      </p:sp>
    </p:spTree>
    <p:extLst>
      <p:ext uri="{BB962C8B-B14F-4D97-AF65-F5344CB8AC3E}">
        <p14:creationId xmlns:p14="http://schemas.microsoft.com/office/powerpoint/2010/main" val="377805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p:txBody>
          <a:bodyPr/>
          <a:lstStyle/>
          <a:p>
            <a:endParaRPr lang="fr-FR" dirty="0"/>
          </a:p>
          <a:p>
            <a:r>
              <a:rPr lang="fr-FR" dirty="0"/>
              <a:t>La méthode </a:t>
            </a:r>
            <a:r>
              <a:rPr lang="fr-FR" b="1" dirty="0" err="1"/>
              <a:t>splice</a:t>
            </a:r>
            <a:r>
              <a:rPr lang="fr-FR" dirty="0"/>
              <a:t>() nous permet d’ajouter ou de supprimer un élément n’importe où dans un tableau</a:t>
            </a:r>
          </a:p>
          <a:p>
            <a:r>
              <a:rPr lang="fr-FR" dirty="0"/>
              <a:t> prend au minimum deux arguments : </a:t>
            </a:r>
          </a:p>
          <a:p>
            <a:pPr lvl="1"/>
            <a:r>
              <a:rPr lang="fr-FR" dirty="0"/>
              <a:t>la position à partir de laquelle les éléments seront ajoutés </a:t>
            </a:r>
          </a:p>
          <a:p>
            <a:pPr lvl="1"/>
            <a:r>
              <a:rPr lang="fr-FR" dirty="0"/>
              <a:t>combien d’éléments doivent être enlevés.</a:t>
            </a:r>
          </a:p>
          <a:p>
            <a:r>
              <a:rPr lang="fr-FR" dirty="0"/>
              <a:t>les nouveaux éléments vont se placer juste avant l’élément correspondant à l’indice donné</a:t>
            </a:r>
          </a:p>
          <a:p>
            <a:r>
              <a:rPr lang="fr-FR"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53DE294D-18A5-4A3B-920C-2A9E82F5E019}" type="datetime1">
              <a:rPr lang="fr-FR" smtClean="0"/>
              <a:t>26/06/2020</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26</a:t>
            </a:fld>
            <a:endParaRPr lang="fr-FR"/>
          </a:p>
        </p:txBody>
      </p:sp>
    </p:spTree>
    <p:extLst>
      <p:ext uri="{BB962C8B-B14F-4D97-AF65-F5344CB8AC3E}">
        <p14:creationId xmlns:p14="http://schemas.microsoft.com/office/powerpoint/2010/main" val="180360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36" y="4231037"/>
            <a:ext cx="5283563" cy="21697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C175302B-AF1C-457A-BC7A-2534032A6745}" type="datetime1">
              <a:rPr lang="fr-FR" smtClean="0"/>
              <a:t>26/06/2020</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27</a:t>
            </a:fld>
            <a:endParaRPr lang="fr-FR"/>
          </a:p>
        </p:txBody>
      </p:sp>
    </p:spTree>
    <p:extLst>
      <p:ext uri="{BB962C8B-B14F-4D97-AF65-F5344CB8AC3E}">
        <p14:creationId xmlns:p14="http://schemas.microsoft.com/office/powerpoint/2010/main" val="399728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73728"/>
            <a:ext cx="6895505" cy="213621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F124FD4C-1ADF-403C-AB33-C0B76CBBE8E3}" type="datetime1">
              <a:rPr lang="fr-FR" smtClean="0"/>
              <a:t>26/06/2020</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28</a:t>
            </a:fld>
            <a:endParaRPr lang="fr-FR"/>
          </a:p>
        </p:txBody>
      </p:sp>
    </p:spTree>
    <p:extLst>
      <p:ext uri="{BB962C8B-B14F-4D97-AF65-F5344CB8AC3E}">
        <p14:creationId xmlns:p14="http://schemas.microsoft.com/office/powerpoint/2010/main" val="153745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p:txBody>
          <a:bodyPr/>
          <a:lstStyle/>
          <a:p>
            <a:r>
              <a:rPr lang="fr-FR" dirty="0"/>
              <a:t>La méthode </a:t>
            </a:r>
            <a:r>
              <a:rPr lang="fr-FR" b="1" dirty="0"/>
              <a:t>sort</a:t>
            </a:r>
            <a:r>
              <a:rPr lang="fr-FR" dirty="0"/>
              <a:t>() va nous permettre de trier les éléments d’un tableau dans l’ordre croissant ou alphabétique</a:t>
            </a:r>
          </a:p>
          <a:p>
            <a:r>
              <a:rPr lang="fr-FR" dirty="0"/>
              <a:t>les valeurs commençant par des majuscules vont être classées avant celles en minuscules.</a:t>
            </a:r>
          </a:p>
          <a:p>
            <a:r>
              <a:rPr lang="fr-FR" dirty="0"/>
              <a:t>la méthode sort() va classer les valeurs en les comparant caractère par caractère:</a:t>
            </a:r>
          </a:p>
          <a:p>
            <a:pPr lvl="1"/>
            <a:r>
              <a:rPr lang="fr-FR" dirty="0"/>
              <a:t>problèmes pour trier les nombres</a:t>
            </a:r>
          </a:p>
          <a:p>
            <a:pPr lvl="1"/>
            <a:r>
              <a:rPr lang="fr-FR" dirty="0"/>
              <a:t>« 25 » va être considéré comme supérieur à « 100 »</a:t>
            </a:r>
          </a:p>
          <a:p>
            <a:pPr lvl="2"/>
            <a:r>
              <a:rPr lang="fr-FR" dirty="0"/>
              <a:t>on utilisera en plus de sort() une fonction de comparaison</a:t>
            </a:r>
          </a:p>
          <a:p>
            <a:pPr lvl="2"/>
            <a:r>
              <a:rPr lang="fr-FR"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1639696D-5A12-4461-AF0E-7302BDE5E4EE}" type="datetime1">
              <a:rPr lang="fr-FR" smtClean="0"/>
              <a:t>26/06/2020</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29</a:t>
            </a:fld>
            <a:endParaRPr lang="fr-FR"/>
          </a:p>
        </p:txBody>
      </p:sp>
    </p:spTree>
    <p:extLst>
      <p:ext uri="{BB962C8B-B14F-4D97-AF65-F5344CB8AC3E}">
        <p14:creationId xmlns:p14="http://schemas.microsoft.com/office/powerpoint/2010/main" val="50759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p:txBody>
          <a:bodyPr>
            <a:normAutofit lnSpcReduction="10000"/>
          </a:bodyPr>
          <a:lstStyle/>
          <a:p>
            <a:r>
              <a:rPr lang="fr-FR" dirty="0"/>
              <a:t>JavaScript est un </a:t>
            </a:r>
            <a:r>
              <a:rPr lang="fr-FR" b="1" dirty="0">
                <a:solidFill>
                  <a:srgbClr val="002060"/>
                </a:solidFill>
              </a:rPr>
              <a:t>Langage interprété</a:t>
            </a:r>
            <a:r>
              <a:rPr lang="fr-FR" dirty="0"/>
              <a:t> : dans ce cas, il n'y a pas de compilation. </a:t>
            </a:r>
          </a:p>
          <a:p>
            <a:pPr marL="285750" indent="-285750">
              <a:buFont typeface="Arial" panose="020B0604020202020204" pitchFamily="34" charset="0"/>
              <a:buChar char="•"/>
            </a:pPr>
            <a:r>
              <a:rPr lang="fr-FR"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 s’appelait au départ </a:t>
            </a:r>
            <a:r>
              <a:rPr lang="fr-FR" b="1" dirty="0" err="1">
                <a:solidFill>
                  <a:srgbClr val="002060"/>
                </a:solidFill>
              </a:rPr>
              <a:t>LiveScript</a:t>
            </a:r>
            <a:r>
              <a:rPr lang="fr-FR" dirty="0"/>
              <a:t>, mais ses créateurs ont rapidement migré vers le nom JavaScript pour gagner la popularité du label « </a:t>
            </a:r>
            <a:r>
              <a:rPr lang="fr-FR" b="1" dirty="0">
                <a:solidFill>
                  <a:srgbClr val="002060"/>
                </a:solidFill>
              </a:rPr>
              <a:t>Java</a:t>
            </a:r>
            <a:r>
              <a:rPr lang="fr-FR" dirty="0"/>
              <a:t> »</a:t>
            </a:r>
          </a:p>
          <a:p>
            <a:pPr marL="514350" lvl="1" indent="-285750"/>
            <a:r>
              <a:rPr lang="fr-FR" dirty="0">
                <a:solidFill>
                  <a:srgbClr val="002060"/>
                </a:solidFill>
              </a:rPr>
              <a:t>Mais attention! Ils sont totalement différents!</a:t>
            </a:r>
          </a:p>
          <a:p>
            <a:pPr marL="514350" lvl="1" indent="-285750"/>
            <a:endParaRPr lang="fr-FR" dirty="0"/>
          </a:p>
          <a:p>
            <a:pPr marL="285750" lvl="0" indent="-285750">
              <a:buFont typeface="Arial" panose="020B0604020202020204" pitchFamily="34" charset="0"/>
              <a:buChar char="•"/>
            </a:pPr>
            <a:r>
              <a:rPr lang="fr-FR" dirty="0"/>
              <a:t>Tout comme le HTML, le JavaScript est généralement exécuté par le navigateur de l'internaute : on parle d'un comportement </a:t>
            </a:r>
            <a:r>
              <a:rPr lang="fr-FR" b="1" dirty="0"/>
              <a:t>client-</a:t>
            </a:r>
            <a:r>
              <a:rPr lang="fr-FR" b="1" dirty="0" err="1"/>
              <a:t>side</a:t>
            </a:r>
            <a:r>
              <a:rPr lang="fr-FR" dirty="0"/>
              <a:t>, par opposition au </a:t>
            </a:r>
            <a:r>
              <a:rPr lang="fr-FR" b="1" dirty="0"/>
              <a:t>server-</a:t>
            </a:r>
            <a:r>
              <a:rPr lang="fr-FR" b="1" dirty="0" err="1"/>
              <a:t>side</a:t>
            </a:r>
            <a:r>
              <a:rPr lang="fr-FR" b="1" dirty="0"/>
              <a:t> </a:t>
            </a:r>
            <a:r>
              <a:rPr lang="fr-FR" dirty="0"/>
              <a:t>lorsque le code est exécuté par le serveur.</a:t>
            </a:r>
          </a:p>
          <a:p>
            <a:pPr marL="285750" lvl="0" indent="-285750">
              <a:buFont typeface="Arial" panose="020B0604020202020204" pitchFamily="34" charset="0"/>
              <a:buChar char="•"/>
            </a:pPr>
            <a:r>
              <a:rPr lang="fr-FR" dirty="0"/>
              <a:t>Le JavaScript est standardisé par l'ECMA International sous le nom d'</a:t>
            </a:r>
            <a:r>
              <a:rPr lang="fr-FR" dirty="0" err="1"/>
              <a:t>ECMAScript</a:t>
            </a:r>
            <a:r>
              <a:rPr lang="fr-FR" dirty="0"/>
              <a:t> qui constitue la nouvelle référence .</a:t>
            </a:r>
          </a:p>
          <a:p>
            <a:pPr marL="285750" lvl="0" indent="-285750">
              <a:buFont typeface="Arial" panose="020B0604020202020204" pitchFamily="34" charset="0"/>
              <a:buChar char="•"/>
            </a:pPr>
            <a:r>
              <a:rPr lang="fr-FR" dirty="0"/>
              <a:t>La dernière version standardisée du JavaScript est basée sur l'</a:t>
            </a:r>
            <a:r>
              <a:rPr lang="fr-FR" dirty="0" err="1"/>
              <a:t>ECMAScript</a:t>
            </a:r>
            <a:r>
              <a:rPr lang="fr-FR" dirty="0"/>
              <a:t> 5, sorti en 2009. </a:t>
            </a:r>
            <a:r>
              <a:rPr lang="en-US" dirty="0" err="1"/>
              <a:t>puis</a:t>
            </a:r>
            <a:r>
              <a:rPr lang="en-US" dirty="0"/>
              <a:t>, ECMAScript 6.</a:t>
            </a:r>
          </a:p>
          <a:p>
            <a:pPr marL="285750" lvl="0" indent="-285750">
              <a:buFont typeface="Arial" panose="020B0604020202020204" pitchFamily="34" charset="0"/>
              <a:buChar char="•"/>
            </a:pPr>
            <a:r>
              <a:rPr lang="en-US" dirty="0" err="1"/>
              <a:t>Maintenant</a:t>
            </a:r>
            <a:r>
              <a:rPr lang="en-US" dirty="0"/>
              <a:t>, on fait reference par </a:t>
            </a:r>
            <a:r>
              <a:rPr lang="en-US" dirty="0" err="1"/>
              <a:t>année</a:t>
            </a:r>
            <a:r>
              <a:rPr lang="en-US" dirty="0"/>
              <a:t> </a:t>
            </a:r>
            <a:r>
              <a:rPr lang="en-US" dirty="0" err="1"/>
              <a:t>tel</a:t>
            </a:r>
            <a:r>
              <a:rPr lang="en-US" dirty="0"/>
              <a:t> que ES2016, ES2017, …</a:t>
            </a:r>
            <a:endParaRPr lang="fr-FR" dirty="0"/>
          </a:p>
          <a:p>
            <a:endParaRPr lang="en-US" dirty="0"/>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06530B2C-4D1D-4036-ADAC-F459F7EF7D93}"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pic>
        <p:nvPicPr>
          <p:cNvPr id="7" name="Image 6" descr="Ce logo non-officiel est de plus en plus utilisé">
            <a:extLst>
              <a:ext uri="{FF2B5EF4-FFF2-40B4-BE49-F238E27FC236}">
                <a16:creationId xmlns:a16="http://schemas.microsoft.com/office/drawing/2014/main" id="{D2146E4A-C334-4183-B3FC-EF6544A7C8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58594" y="1471186"/>
            <a:ext cx="1449905" cy="1449905"/>
          </a:xfrm>
          <a:prstGeom prst="rect">
            <a:avLst/>
          </a:prstGeom>
          <a:noFill/>
          <a:ln>
            <a:noFill/>
          </a:ln>
        </p:spPr>
      </p:pic>
      <p:pic>
        <p:nvPicPr>
          <p:cNvPr id="9218" name="Picture 2" descr="Java (langage) — Wikipédia">
            <a:extLst>
              <a:ext uri="{FF2B5EF4-FFF2-40B4-BE49-F238E27FC236}">
                <a16:creationId xmlns:a16="http://schemas.microsoft.com/office/drawing/2014/main" id="{0E1F8304-E6FD-40D3-B6BA-F151BDB5D6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6373" y="3356419"/>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10" name="Croix 9">
            <a:extLst>
              <a:ext uri="{FF2B5EF4-FFF2-40B4-BE49-F238E27FC236}">
                <a16:creationId xmlns:a16="http://schemas.microsoft.com/office/drawing/2014/main" id="{240F9E4D-56AF-4A59-B315-F7A4F9DCAFD5}"/>
              </a:ext>
            </a:extLst>
          </p:cNvPr>
          <p:cNvSpPr/>
          <p:nvPr/>
        </p:nvSpPr>
        <p:spPr>
          <a:xfrm rot="18889107">
            <a:off x="10054157" y="3573368"/>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01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 y="3883112"/>
            <a:ext cx="5926088" cy="218599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6ED350DB-6ED5-408C-97DF-43794D91FFC4}" type="datetime1">
              <a:rPr lang="fr-FR" smtClean="0"/>
              <a:t>26/06/2020</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30</a:t>
            </a:fld>
            <a:endParaRPr lang="fr-FR"/>
          </a:p>
        </p:txBody>
      </p:sp>
    </p:spTree>
    <p:extLst>
      <p:ext uri="{BB962C8B-B14F-4D97-AF65-F5344CB8AC3E}">
        <p14:creationId xmlns:p14="http://schemas.microsoft.com/office/powerpoint/2010/main" val="1286639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6" y="1435607"/>
            <a:ext cx="3009616" cy="4549549"/>
          </a:xfrm>
        </p:spPr>
        <p:txBody>
          <a:bodyPr/>
          <a:lstStyle/>
          <a:p>
            <a:r>
              <a:rPr lang="en-US" dirty="0"/>
              <a:t>la </a:t>
            </a:r>
            <a:r>
              <a:rPr lang="en-US" dirty="0" err="1"/>
              <a:t>méthode</a:t>
            </a:r>
            <a:r>
              <a:rPr lang="en-US" dirty="0"/>
              <a:t> </a:t>
            </a:r>
            <a:r>
              <a:rPr lang="en-US" b="1" dirty="0"/>
              <a:t>reverse</a:t>
            </a:r>
            <a:r>
              <a:rPr lang="en-US" dirty="0"/>
              <a:t>()</a:t>
            </a:r>
          </a:p>
          <a:p>
            <a:r>
              <a:rPr lang="fr-FR" dirty="0"/>
              <a:t>Il est intéressant de l’utiliser avec la méthode sort()</a:t>
            </a:r>
          </a:p>
          <a:p>
            <a:pPr lvl="1"/>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3720084" y="530486"/>
            <a:ext cx="7932420" cy="4871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75" y="4701736"/>
            <a:ext cx="4964710" cy="182420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02AA2D46-18FE-4E6B-A9CD-CB69FF16A628}" type="datetime1">
              <a:rPr lang="fr-FR" smtClean="0"/>
              <a:t>26/06/2020</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31</a:t>
            </a:fld>
            <a:endParaRPr lang="fr-FR"/>
          </a:p>
        </p:txBody>
      </p:sp>
    </p:spTree>
    <p:extLst>
      <p:ext uri="{BB962C8B-B14F-4D97-AF65-F5344CB8AC3E}">
        <p14:creationId xmlns:p14="http://schemas.microsoft.com/office/powerpoint/2010/main" val="2426983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3552057" cy="4549549"/>
          </a:xfrm>
        </p:spPr>
        <p:txBody>
          <a:bodyPr/>
          <a:lstStyle/>
          <a:p>
            <a:r>
              <a:rPr lang="fr-FR" dirty="0"/>
              <a:t>La méthode </a:t>
            </a:r>
            <a:r>
              <a:rPr lang="fr-FR" b="1" dirty="0" err="1"/>
              <a:t>join</a:t>
            </a:r>
            <a:r>
              <a:rPr lang="fr-FR" dirty="0"/>
              <a:t>() va retourner les différentes valeurs d’un tableau sous forme de chaîne de caractères.</a:t>
            </a:r>
          </a:p>
          <a:p>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207109" y="603039"/>
            <a:ext cx="7297229" cy="4232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42" y="4255006"/>
            <a:ext cx="5599361" cy="229945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47DAED55-6D05-480C-9F90-1A3E9B495C26}" type="datetime1">
              <a:rPr lang="fr-FR" smtClean="0"/>
              <a:t>26/06/2020</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32</a:t>
            </a:fld>
            <a:endParaRPr lang="fr-FR"/>
          </a:p>
        </p:txBody>
      </p:sp>
    </p:spTree>
    <p:extLst>
      <p:ext uri="{BB962C8B-B14F-4D97-AF65-F5344CB8AC3E}">
        <p14:creationId xmlns:p14="http://schemas.microsoft.com/office/powerpoint/2010/main" val="135142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p:txBody>
          <a:bodyPr>
            <a:normAutofit/>
          </a:bodyPr>
          <a:lstStyle/>
          <a:p>
            <a:r>
              <a:rPr lang="fr-FR" dirty="0"/>
              <a:t>La méthode </a:t>
            </a:r>
            <a:r>
              <a:rPr lang="fr-FR" b="1" dirty="0"/>
              <a:t>slice</a:t>
            </a:r>
            <a:r>
              <a:rPr lang="fr-FR" dirty="0"/>
              <a:t>() nous permet de créer un nouveau tableau en extrayant des éléments d’un tableau de base.</a:t>
            </a:r>
          </a:p>
          <a:p>
            <a:r>
              <a:rPr lang="fr-FR" dirty="0"/>
              <a:t>deux arguments : </a:t>
            </a:r>
          </a:p>
          <a:p>
            <a:pPr lvl="1"/>
            <a:r>
              <a:rPr lang="fr-FR" dirty="0"/>
              <a:t>une position de départ et </a:t>
            </a:r>
          </a:p>
          <a:p>
            <a:pPr lvl="1"/>
            <a:r>
              <a:rPr lang="fr-FR" dirty="0"/>
              <a:t>une positon de fin pour couper.</a:t>
            </a:r>
          </a:p>
          <a:p>
            <a:r>
              <a:rPr lang="fr-FR" dirty="0"/>
              <a:t>On peut ne préciser qu’un seul argument qui sera la position de départ. </a:t>
            </a:r>
          </a:p>
          <a:p>
            <a:pPr lvl="1"/>
            <a:r>
              <a:rPr lang="fr-FR" b="1" dirty="0"/>
              <a:t>slice</a:t>
            </a:r>
            <a:r>
              <a:rPr lang="fr-FR" dirty="0"/>
              <a:t>() coupera jusqu’à la fin du tableau de départ.</a:t>
            </a:r>
          </a:p>
          <a:p>
            <a:r>
              <a:rPr lang="fr-FR" dirty="0"/>
              <a:t>Elle n’impacte pas le tableau de départ.</a:t>
            </a:r>
          </a:p>
          <a:p>
            <a:pPr lvl="1"/>
            <a:r>
              <a:rPr lang="fr-FR" dirty="0"/>
              <a:t>Création d’un nouveau tableau à partir de notre tableau</a:t>
            </a:r>
          </a:p>
          <a:p>
            <a:endParaRPr lang="fr-FR"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B2ABE4E6-8CE2-4FD9-B652-C4F476864D30}" type="datetime1">
              <a:rPr lang="fr-FR" smtClean="0"/>
              <a:t>26/06/2020</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33</a:t>
            </a:fld>
            <a:endParaRPr lang="fr-FR"/>
          </a:p>
        </p:txBody>
      </p:sp>
    </p:spTree>
    <p:extLst>
      <p:ext uri="{BB962C8B-B14F-4D97-AF65-F5344CB8AC3E}">
        <p14:creationId xmlns:p14="http://schemas.microsoft.com/office/powerpoint/2010/main" val="3191373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2721965"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571918" y="448056"/>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011" y="4069946"/>
            <a:ext cx="6549866" cy="18970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122C11D1-6D39-4331-8422-B2D36FF178E7}" type="datetime1">
              <a:rPr lang="fr-FR" smtClean="0"/>
              <a:t>26/06/2020</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34</a:t>
            </a:fld>
            <a:endParaRPr lang="fr-FR"/>
          </a:p>
        </p:txBody>
      </p:sp>
    </p:spTree>
    <p:extLst>
      <p:ext uri="{BB962C8B-B14F-4D97-AF65-F5344CB8AC3E}">
        <p14:creationId xmlns:p14="http://schemas.microsoft.com/office/powerpoint/2010/main" val="649107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p:txBody>
          <a:bodyPr/>
          <a:lstStyle/>
          <a:p>
            <a:r>
              <a:rPr lang="fr-FR" dirty="0"/>
              <a:t>La méthode </a:t>
            </a:r>
            <a:r>
              <a:rPr lang="fr-FR" b="1" dirty="0" err="1"/>
              <a:t>concat</a:t>
            </a:r>
            <a:r>
              <a:rPr lang="fr-FR" dirty="0"/>
              <a:t>() permet de « concaténer » différents tableaux entre eux ; </a:t>
            </a:r>
          </a:p>
          <a:p>
            <a:r>
              <a:rPr lang="fr-FR" dirty="0"/>
              <a:t>Prend en arguments les tableaux que l’on souhaite fusionner à un premier de départ pour en former un nouveau.</a:t>
            </a:r>
          </a:p>
          <a:p>
            <a:pPr lvl="1"/>
            <a:r>
              <a:rPr lang="fr-FR" dirty="0"/>
              <a:t>Les tableaux de base ne sont pas modifiés.</a:t>
            </a:r>
          </a:p>
          <a:p>
            <a:r>
              <a:rPr lang="fr-FR" dirty="0"/>
              <a:t>On peut fusionner autant de tableaux que l’on veut entre eux. </a:t>
            </a:r>
          </a:p>
          <a:p>
            <a:r>
              <a:rPr lang="fr-FR" dirty="0"/>
              <a:t>On peut aussi placer tous les autres tableaux à fusionner avec ce premier tableau en arguments de </a:t>
            </a:r>
            <a:r>
              <a:rPr lang="fr-FR" b="1" dirty="0" err="1"/>
              <a:t>concat</a:t>
            </a:r>
            <a:r>
              <a:rPr lang="fr-FR"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E061316B-9310-4612-B98A-D937C848C679}" type="datetime1">
              <a:rPr lang="fr-FR" smtClean="0"/>
              <a:t>26/06/2020</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35</a:t>
            </a:fld>
            <a:endParaRPr lang="fr-FR"/>
          </a:p>
        </p:txBody>
      </p:sp>
    </p:spTree>
    <p:extLst>
      <p:ext uri="{BB962C8B-B14F-4D97-AF65-F5344CB8AC3E}">
        <p14:creationId xmlns:p14="http://schemas.microsoft.com/office/powerpoint/2010/main" val="151819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571918"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7" y="4438185"/>
            <a:ext cx="4869412" cy="189444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76DD9F48-ECCF-4B73-AFF8-E8A87FF13868}" type="datetime1">
              <a:rPr lang="fr-FR" smtClean="0"/>
              <a:t>26/06/2020</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36</a:t>
            </a:fld>
            <a:endParaRPr lang="fr-FR"/>
          </a:p>
        </p:txBody>
      </p:sp>
    </p:spTree>
    <p:extLst>
      <p:ext uri="{BB962C8B-B14F-4D97-AF65-F5344CB8AC3E}">
        <p14:creationId xmlns:p14="http://schemas.microsoft.com/office/powerpoint/2010/main" val="2647628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20084"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271899"/>
            <a:ext cx="5944999" cy="171325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11D91C79-34C7-4017-9C29-AE4FF8A9B115}" type="datetime1">
              <a:rPr lang="fr-FR" smtClean="0"/>
              <a:t>26/06/2020</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37</a:t>
            </a:fld>
            <a:endParaRPr lang="fr-FR"/>
          </a:p>
        </p:txBody>
      </p:sp>
    </p:spTree>
    <p:extLst>
      <p:ext uri="{BB962C8B-B14F-4D97-AF65-F5344CB8AC3E}">
        <p14:creationId xmlns:p14="http://schemas.microsoft.com/office/powerpoint/2010/main" val="3581115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2) Le DOM</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457200" indent="-457200">
              <a:lnSpc>
                <a:spcPct val="170000"/>
              </a:lnSpc>
              <a:buFont typeface="Arial" panose="020B0604020202020204" pitchFamily="34" charset="0"/>
              <a:buChar char="•"/>
            </a:pPr>
            <a:r>
              <a:rPr lang="fr-FR" dirty="0"/>
              <a:t>Interaction JS avec le DOM</a:t>
            </a:r>
          </a:p>
          <a:p>
            <a:pPr marL="457200" indent="-457200">
              <a:lnSpc>
                <a:spcPct val="170000"/>
              </a:lnSpc>
              <a:buFont typeface="Arial" panose="020B0604020202020204" pitchFamily="34" charset="0"/>
              <a:buChar char="•"/>
            </a:pPr>
            <a:r>
              <a:rPr lang="fr-FR" dirty="0"/>
              <a:t>Les objets du DOM (</a:t>
            </a:r>
            <a:r>
              <a:rPr lang="fr-FR" dirty="0" err="1"/>
              <a:t>window</a:t>
            </a:r>
            <a:r>
              <a:rPr lang="fr-FR" dirty="0"/>
              <a:t>, document...) et leur manipulation</a:t>
            </a:r>
          </a:p>
          <a:p>
            <a:pPr marL="457200" indent="-457200">
              <a:lnSpc>
                <a:spcPct val="170000"/>
              </a:lnSpc>
              <a:buFont typeface="Arial" panose="020B0604020202020204" pitchFamily="34" charset="0"/>
              <a:buChar char="•"/>
            </a:pPr>
            <a:r>
              <a:rPr lang="fr-FR" dirty="0"/>
              <a:t>Manipulation des objets du DOM (lecture, ajout, suppression, modification de nœuds).</a:t>
            </a:r>
          </a:p>
          <a:p>
            <a:pPr marL="457200" indent="-457200">
              <a:lnSpc>
                <a:spcPct val="170000"/>
              </a:lnSpc>
              <a:buFont typeface="Arial" panose="020B0604020202020204" pitchFamily="34" charset="0"/>
              <a:buChar char="•"/>
            </a:pPr>
            <a:r>
              <a:rPr lang="fr-FR" dirty="0"/>
              <a:t>Implémentation des CSS en tant que propriétés des objets du DOM.</a:t>
            </a:r>
          </a:p>
          <a:p>
            <a:pPr marL="457200" indent="-457200">
              <a:lnSpc>
                <a:spcPct val="170000"/>
              </a:lnSpc>
              <a:buFont typeface="Arial" panose="020B0604020202020204" pitchFamily="34" charset="0"/>
              <a:buChar char="•"/>
            </a:pPr>
            <a:r>
              <a:rPr lang="fr-FR" dirty="0"/>
              <a:t>Modification directe des propriétés CSS des objets du DOM.</a:t>
            </a:r>
          </a:p>
          <a:p>
            <a:pPr marL="342900" indent="-342900">
              <a:lnSpc>
                <a:spcPct val="170000"/>
              </a:lnSpc>
              <a:buFont typeface="+mj-lt"/>
              <a:buAutoNum type="arabicPeriod"/>
            </a:pP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p:txBody>
          <a:bodyPr>
            <a:normAutofit fontScale="92500" lnSpcReduction="20000"/>
          </a:bodyPr>
          <a:lstStyle/>
          <a:p>
            <a:r>
              <a:rPr lang="fr-FR" dirty="0"/>
              <a:t>Document Object Model, ou </a:t>
            </a:r>
            <a:r>
              <a:rPr lang="fr-FR" b="1" dirty="0"/>
              <a:t>DOM</a:t>
            </a:r>
          </a:p>
          <a:p>
            <a:pPr lvl="1"/>
            <a:r>
              <a:rPr lang="fr-FR" dirty="0"/>
              <a:t>une partie pour le XML, </a:t>
            </a:r>
          </a:p>
          <a:p>
            <a:pPr lvl="1"/>
            <a:r>
              <a:rPr lang="fr-FR" dirty="0"/>
              <a:t>une partie pour le </a:t>
            </a:r>
            <a:r>
              <a:rPr lang="fr-FR" b="1" dirty="0"/>
              <a:t>HTML </a:t>
            </a:r>
          </a:p>
          <a:p>
            <a:pPr lvl="1"/>
            <a:r>
              <a:rPr lang="fr-FR" dirty="0"/>
              <a:t>et une partie cœur</a:t>
            </a:r>
          </a:p>
          <a:p>
            <a:r>
              <a:rPr lang="fr-FR" dirty="0"/>
              <a:t>Créé automatiquement par votre navigateur lors du chargement de la page.	</a:t>
            </a:r>
          </a:p>
          <a:p>
            <a:r>
              <a:rPr lang="fr-FR" dirty="0"/>
              <a:t>C’est un standard de programmation reconnu par tous les navigateurs:</a:t>
            </a:r>
          </a:p>
          <a:p>
            <a:pPr lvl="1"/>
            <a:r>
              <a:rPr lang="fr-FR" dirty="0"/>
              <a:t>considère les éléments HTML comme des objets qui possèdent:</a:t>
            </a:r>
          </a:p>
          <a:p>
            <a:pPr lvl="2"/>
            <a:r>
              <a:rPr lang="fr-FR" dirty="0"/>
              <a:t>des propriétés </a:t>
            </a:r>
          </a:p>
          <a:p>
            <a:pPr lvl="2"/>
            <a:r>
              <a:rPr lang="fr-FR" dirty="0"/>
              <a:t>et des méthodes</a:t>
            </a:r>
          </a:p>
          <a:p>
            <a:pPr lvl="1"/>
            <a:r>
              <a:rPr lang="fr-FR" dirty="0"/>
              <a:t>nous permet de déclencher des événements</a:t>
            </a:r>
            <a:endParaRPr lang="fr-FR" b="1" dirty="0"/>
          </a:p>
          <a:p>
            <a:r>
              <a:rPr lang="fr-FR" dirty="0"/>
              <a:t>Il nous permettra de manipuler du code HTML (et CSS) avec le JavaScript</a:t>
            </a:r>
          </a:p>
          <a:p>
            <a:endParaRPr lang="fr-FR" dirty="0"/>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D8F92221-4E29-4879-8DF5-8C5B4D5A145E}" type="datetime1">
              <a:rPr lang="fr-FR" smtClean="0"/>
              <a:t>26/06/2020</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39</a:t>
            </a:fld>
            <a:endParaRPr lang="fr-FR"/>
          </a:p>
        </p:txBody>
      </p:sp>
    </p:spTree>
    <p:extLst>
      <p:ext uri="{BB962C8B-B14F-4D97-AF65-F5344CB8AC3E}">
        <p14:creationId xmlns:p14="http://schemas.microsoft.com/office/powerpoint/2010/main" val="387008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sz="4000" b="1" dirty="0"/>
              <a:t>1) Le langage JavaScript</a:t>
            </a:r>
            <a:endParaRPr lang="en-US" sz="4000" b="1" dirty="0"/>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spcBef>
                <a:spcPts val="0"/>
              </a:spcBef>
              <a:spcAft>
                <a:spcPts val="0"/>
              </a:spcAft>
              <a:buFont typeface="+mj-lt"/>
              <a:buAutoNum type="arabicPeriod"/>
            </a:pPr>
            <a:r>
              <a:rPr lang="fr-FR" sz="1400" b="1" dirty="0"/>
              <a:t>Déclaration et portée des variables.</a:t>
            </a:r>
          </a:p>
          <a:p>
            <a:pPr marL="342900" indent="-342900">
              <a:lnSpc>
                <a:spcPct val="170000"/>
              </a:lnSpc>
              <a:spcBef>
                <a:spcPts val="0"/>
              </a:spcBef>
              <a:spcAft>
                <a:spcPts val="0"/>
              </a:spcAft>
              <a:buFont typeface="+mj-lt"/>
              <a:buAutoNum type="arabicPeriod"/>
            </a:pPr>
            <a:r>
              <a:rPr lang="fr-FR" sz="1400" b="1" dirty="0"/>
              <a:t>Types de données (</a:t>
            </a:r>
            <a:r>
              <a:rPr lang="fr-FR" sz="1400" b="1" dirty="0" err="1"/>
              <a:t>Number</a:t>
            </a:r>
            <a:r>
              <a:rPr lang="fr-FR" sz="1400" b="1" dirty="0"/>
              <a:t>, Boolean, Date, Math, String, </a:t>
            </a:r>
            <a:r>
              <a:rPr lang="fr-FR" sz="1400" b="1" dirty="0" err="1"/>
              <a:t>Array</a:t>
            </a:r>
            <a:r>
              <a:rPr lang="fr-FR" sz="1400" b="1" dirty="0"/>
              <a:t>). Conversion de type. </a:t>
            </a:r>
          </a:p>
          <a:p>
            <a:pPr marL="342900" indent="-342900">
              <a:lnSpc>
                <a:spcPct val="170000"/>
              </a:lnSpc>
              <a:spcBef>
                <a:spcPts val="0"/>
              </a:spcBef>
              <a:spcAft>
                <a:spcPts val="0"/>
              </a:spcAft>
              <a:buFont typeface="+mj-lt"/>
              <a:buAutoNum type="arabicPeriod"/>
            </a:pPr>
            <a:r>
              <a:rPr lang="fr-FR" sz="1400" b="1" dirty="0"/>
              <a:t>Détection de type avec </a:t>
            </a:r>
            <a:r>
              <a:rPr lang="fr-FR" sz="1400" b="1" dirty="0" err="1"/>
              <a:t>typeof</a:t>
            </a:r>
            <a:r>
              <a:rPr lang="fr-FR" sz="1400" b="1" dirty="0"/>
              <a:t>.</a:t>
            </a:r>
          </a:p>
          <a:p>
            <a:pPr marL="342900" indent="-342900">
              <a:lnSpc>
                <a:spcPct val="170000"/>
              </a:lnSpc>
              <a:spcBef>
                <a:spcPts val="0"/>
              </a:spcBef>
              <a:spcAft>
                <a:spcPts val="0"/>
              </a:spcAft>
              <a:buFont typeface="+mj-lt"/>
              <a:buAutoNum type="arabicPeriod"/>
            </a:pPr>
            <a:r>
              <a:rPr lang="fr-FR" sz="1400" b="1" dirty="0"/>
              <a:t>Gestion des tableaux. Opérateurs logiques et arithmétiques. Boucles (for, </a:t>
            </a:r>
            <a:r>
              <a:rPr lang="fr-FR" sz="1400" b="1" dirty="0" err="1"/>
              <a:t>while</a:t>
            </a:r>
            <a:r>
              <a:rPr lang="fr-FR" sz="1400" b="1" dirty="0"/>
              <a:t>...).</a:t>
            </a:r>
          </a:p>
          <a:p>
            <a:pPr marL="342900" indent="-342900">
              <a:lnSpc>
                <a:spcPct val="170000"/>
              </a:lnSpc>
              <a:spcBef>
                <a:spcPts val="0"/>
              </a:spcBef>
              <a:spcAft>
                <a:spcPts val="0"/>
              </a:spcAft>
              <a:buFont typeface="+mj-lt"/>
              <a:buAutoNum type="arabicPeriod"/>
            </a:pPr>
            <a:r>
              <a:rPr lang="fr-FR" sz="1400" b="1" dirty="0"/>
              <a:t>Création de fonctions et paramétrage variable.</a:t>
            </a:r>
          </a:p>
          <a:p>
            <a:pPr marL="342900" indent="-342900">
              <a:lnSpc>
                <a:spcPct val="170000"/>
              </a:lnSpc>
              <a:spcBef>
                <a:spcPts val="0"/>
              </a:spcBef>
              <a:spcAft>
                <a:spcPts val="0"/>
              </a:spcAft>
              <a:buFont typeface="+mj-lt"/>
              <a:buAutoNum type="arabicPeriod"/>
            </a:pPr>
            <a:r>
              <a:rPr lang="fr-FR" sz="1400" b="1" dirty="0"/>
              <a:t>Faire un codage sécurisé avec la gestion d'erreur et les exceptions.</a:t>
            </a:r>
          </a:p>
          <a:p>
            <a:pPr marL="342900" indent="-342900">
              <a:lnSpc>
                <a:spcPct val="170000"/>
              </a:lnSpc>
              <a:spcBef>
                <a:spcPts val="0"/>
              </a:spcBef>
              <a:spcAft>
                <a:spcPts val="0"/>
              </a:spcAft>
              <a:buFont typeface="+mj-lt"/>
              <a:buAutoNum type="arabicPeriod"/>
            </a:pPr>
            <a:r>
              <a:rPr lang="fr-FR" sz="1400" b="1" dirty="0"/>
              <a:t>Rappels sur les concepts objets. Développement Objet en JavaScript : création de classes (méthodes, propriétés).</a:t>
            </a:r>
          </a:p>
          <a:p>
            <a:pPr marL="342900" indent="-342900">
              <a:lnSpc>
                <a:spcPct val="170000"/>
              </a:lnSpc>
              <a:spcBef>
                <a:spcPts val="0"/>
              </a:spcBef>
              <a:spcAft>
                <a:spcPts val="0"/>
              </a:spcAft>
              <a:buFont typeface="+mj-lt"/>
              <a:buAutoNum type="arabicPeriod"/>
            </a:pPr>
            <a:r>
              <a:rPr lang="fr-FR" sz="1400" b="1" dirty="0"/>
              <a:t>Les objets prédéfinis du langage (</a:t>
            </a:r>
            <a:r>
              <a:rPr lang="fr-FR" sz="1400" b="1" dirty="0" err="1"/>
              <a:t>Array</a:t>
            </a:r>
            <a:r>
              <a:rPr lang="fr-FR" sz="1400" b="1" dirty="0"/>
              <a:t>, Date, String, </a:t>
            </a:r>
            <a:r>
              <a:rPr lang="fr-FR" sz="1400" b="1" dirty="0" err="1"/>
              <a:t>Regexp</a:t>
            </a:r>
            <a:r>
              <a:rPr lang="fr-FR" sz="1400" b="1" dirty="0"/>
              <a:t>...) et leur utilisation. Extension des objets prédéfinis.</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4906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dans une page HTML va être considéré comme un nœud, ou « </a:t>
            </a:r>
            <a:r>
              <a:rPr lang="fr-FR" dirty="0" err="1"/>
              <a:t>node</a:t>
            </a:r>
            <a:r>
              <a:rPr lang="fr-FR" dirty="0"/>
              <a:t> »:</a:t>
            </a:r>
          </a:p>
          <a:p>
            <a:pPr lvl="1"/>
            <a:r>
              <a:rPr lang="fr-FR" dirty="0"/>
              <a:t>le document HTML lui même, </a:t>
            </a:r>
          </a:p>
          <a:p>
            <a:pPr lvl="1"/>
            <a:r>
              <a:rPr lang="fr-FR" dirty="0"/>
              <a:t>les éléments HTML, </a:t>
            </a:r>
          </a:p>
          <a:p>
            <a:pPr lvl="1"/>
            <a:r>
              <a:rPr lang="fr-FR" dirty="0"/>
              <a:t>les attributs HTML, </a:t>
            </a:r>
          </a:p>
          <a:p>
            <a:pPr lvl="1"/>
            <a:r>
              <a:rPr lang="fr-FR" dirty="0"/>
              <a:t>le texte à l’intérieur des éléments, </a:t>
            </a:r>
          </a:p>
          <a:p>
            <a:pPr lvl="1"/>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938280AA-F01E-40EB-A91E-DBE99483B83B}" type="datetime1">
              <a:rPr lang="fr-FR" smtClean="0"/>
              <a:t>26/06/2020</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40</a:t>
            </a:fld>
            <a:endParaRPr lang="fr-FR"/>
          </a:p>
        </p:txBody>
      </p:sp>
    </p:spTree>
    <p:extLst>
      <p:ext uri="{BB962C8B-B14F-4D97-AF65-F5344CB8AC3E}">
        <p14:creationId xmlns:p14="http://schemas.microsoft.com/office/powerpoint/2010/main" val="1248102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Une page HTML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59" y="448056"/>
            <a:ext cx="7932420" cy="252603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reprÃ©sentation de notre page web sous forme de DOM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1" y="2962142"/>
            <a:ext cx="7173757" cy="388664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0D1B78F9-71D8-4ED4-BC29-EFFE0EE03F92}" type="datetime1">
              <a:rPr lang="fr-FR" smtClean="0"/>
              <a:t>26/06/2020</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41</a:t>
            </a:fld>
            <a:endParaRPr lang="fr-FR"/>
          </a:p>
        </p:txBody>
      </p:sp>
    </p:spTree>
    <p:extLst>
      <p:ext uri="{BB962C8B-B14F-4D97-AF65-F5344CB8AC3E}">
        <p14:creationId xmlns:p14="http://schemas.microsoft.com/office/powerpoint/2010/main" val="123129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err="1"/>
              <a:t>Dans</a:t>
            </a:r>
            <a:r>
              <a:rPr lang="en-US" dirty="0"/>
              <a:t> le </a:t>
            </a:r>
            <a:r>
              <a:rPr lang="en-US" dirty="0" err="1"/>
              <a:t>schéma</a:t>
            </a:r>
            <a:r>
              <a:rPr lang="en-US" dirty="0"/>
              <a:t> </a:t>
            </a:r>
            <a:r>
              <a:rPr lang="en-US" dirty="0" err="1"/>
              <a:t>précédent</a:t>
            </a:r>
            <a:r>
              <a:rPr lang="en-US" dirty="0"/>
              <a:t>, </a:t>
            </a:r>
            <a:r>
              <a:rPr lang="fr-FR" dirty="0"/>
              <a:t>un premier nœud de type </a:t>
            </a:r>
            <a:r>
              <a:rPr lang="fr-FR" b="1" dirty="0"/>
              <a:t>élément</a:t>
            </a:r>
            <a:r>
              <a:rPr lang="fr-FR" dirty="0"/>
              <a:t> est représenté par l’élément html. </a:t>
            </a:r>
          </a:p>
          <a:p>
            <a:r>
              <a:rPr lang="fr-FR" dirty="0"/>
              <a:t>Ce nœud possède deux enfants : </a:t>
            </a:r>
            <a:r>
              <a:rPr lang="fr-FR" b="1" dirty="0" err="1"/>
              <a:t>head</a:t>
            </a:r>
            <a:r>
              <a:rPr lang="fr-FR" dirty="0"/>
              <a:t> et </a:t>
            </a:r>
            <a:r>
              <a:rPr lang="fr-FR" b="1" dirty="0"/>
              <a:t>body</a:t>
            </a:r>
            <a:r>
              <a:rPr lang="fr-FR" dirty="0"/>
              <a:t> qui sont de type </a:t>
            </a:r>
            <a:r>
              <a:rPr lang="fr-FR" b="1" dirty="0" err="1"/>
              <a:t>Element</a:t>
            </a:r>
            <a:r>
              <a:rPr lang="fr-FR" dirty="0"/>
              <a:t> et qui possèdent eux mêmes d’autres enfants.</a:t>
            </a:r>
          </a:p>
          <a:p>
            <a:r>
              <a:rPr lang="fr-FR" dirty="0" err="1"/>
              <a:t>head</a:t>
            </a:r>
            <a:r>
              <a:rPr lang="fr-FR" dirty="0"/>
              <a:t> et body sont des nœuds « </a:t>
            </a:r>
            <a:r>
              <a:rPr lang="fr-FR" b="1" dirty="0"/>
              <a:t>frères</a:t>
            </a:r>
            <a:r>
              <a:rPr lang="fr-FR" dirty="0"/>
              <a:t> » : ils ont le même parent mais il n’y a pas de relation de hiérarchie entre eux.</a:t>
            </a:r>
          </a:p>
          <a:p>
            <a:r>
              <a:rPr lang="fr-FR" dirty="0"/>
              <a:t>le texte contenu dans les éléments est ici reconnu comme un nœud </a:t>
            </a:r>
            <a:r>
              <a:rPr lang="en-US" dirty="0"/>
              <a:t> à part </a:t>
            </a:r>
            <a:r>
              <a:rPr lang="en-US" dirty="0" err="1"/>
              <a:t>entière</a:t>
            </a:r>
            <a:endParaRPr lang="en-US" dirty="0"/>
          </a:p>
          <a:p>
            <a:pPr lvl="1"/>
            <a:r>
              <a:rPr lang="fr-FR"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46A4DF23-B742-410E-864F-D1941087F563}" type="datetime1">
              <a:rPr lang="fr-FR" smtClean="0"/>
              <a:t>26/06/2020</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42</a:t>
            </a:fld>
            <a:endParaRPr lang="fr-FR"/>
          </a:p>
        </p:txBody>
      </p:sp>
    </p:spTree>
    <p:extLst>
      <p:ext uri="{BB962C8B-B14F-4D97-AF65-F5344CB8AC3E}">
        <p14:creationId xmlns:p14="http://schemas.microsoft.com/office/powerpoint/2010/main" val="322457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p:txBody>
          <a:bodyPr/>
          <a:lstStyle/>
          <a:p>
            <a:r>
              <a:rPr lang="fr-FR" dirty="0"/>
              <a:t>Une des forces de JavaScript est de permettre de manipuler des éléments HTML en se servant du DOM. </a:t>
            </a:r>
          </a:p>
          <a:p>
            <a:r>
              <a:rPr lang="fr-FR" dirty="0"/>
              <a:t>Nous allons toujours devoir passer par l’objet Document</a:t>
            </a:r>
          </a:p>
          <a:p>
            <a:r>
              <a:rPr lang="fr-FR" dirty="0"/>
              <a:t>Nous allons voir différentes méthodes de l’objet </a:t>
            </a:r>
            <a:r>
              <a:rPr lang="fr-FR" b="1" dirty="0"/>
              <a:t>Document</a:t>
            </a:r>
            <a:r>
              <a:rPr lang="fr-FR" dirty="0"/>
              <a:t>:</a:t>
            </a:r>
          </a:p>
          <a:p>
            <a:pPr lvl="1"/>
            <a:r>
              <a:rPr lang="fr-FR" dirty="0"/>
              <a:t>La méthode </a:t>
            </a:r>
            <a:r>
              <a:rPr lang="fr-FR" dirty="0" err="1"/>
              <a:t>getElementById</a:t>
            </a:r>
            <a:r>
              <a:rPr lang="fr-FR" dirty="0"/>
              <a:t>() ;</a:t>
            </a:r>
          </a:p>
          <a:p>
            <a:pPr lvl="1"/>
            <a:r>
              <a:rPr lang="fr-FR" dirty="0"/>
              <a:t>La méthode </a:t>
            </a:r>
            <a:r>
              <a:rPr lang="fr-FR" dirty="0" err="1"/>
              <a:t>getElementsByTagName</a:t>
            </a:r>
            <a:r>
              <a:rPr lang="fr-FR" dirty="0"/>
              <a:t>() ;</a:t>
            </a:r>
          </a:p>
          <a:p>
            <a:pPr lvl="1"/>
            <a:r>
              <a:rPr lang="fr-FR" dirty="0"/>
              <a:t>La méthode </a:t>
            </a:r>
            <a:r>
              <a:rPr lang="fr-FR" dirty="0" err="1"/>
              <a:t>getElementsByClassName</a:t>
            </a:r>
            <a:r>
              <a:rPr lang="fr-FR" dirty="0"/>
              <a:t>() ;</a:t>
            </a:r>
          </a:p>
          <a:p>
            <a:pPr lvl="1"/>
            <a:r>
              <a:rPr lang="fr-FR" dirty="0"/>
              <a:t>La méthode </a:t>
            </a:r>
            <a:r>
              <a:rPr lang="fr-FR" dirty="0" err="1"/>
              <a:t>querySelector</a:t>
            </a:r>
            <a:r>
              <a:rPr lang="fr-FR" dirty="0"/>
              <a:t>() ;</a:t>
            </a:r>
          </a:p>
          <a:p>
            <a:pPr lvl="1"/>
            <a:r>
              <a:rPr lang="fr-FR" dirty="0"/>
              <a:t>La méthode </a:t>
            </a:r>
            <a:r>
              <a:rPr lang="fr-FR" dirty="0" err="1"/>
              <a:t>querySelectorAll</a:t>
            </a:r>
            <a:r>
              <a:rPr lang="fr-FR" dirty="0"/>
              <a:t>().</a:t>
            </a:r>
          </a:p>
          <a:p>
            <a:endParaRPr lang="fr-FR"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EDA0CED5-FE6E-418F-8488-6E658CA93897}" type="datetime1">
              <a:rPr lang="fr-FR" smtClean="0"/>
              <a:t>26/06/2020</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43</a:t>
            </a:fld>
            <a:endParaRPr lang="fr-FR"/>
          </a:p>
        </p:txBody>
      </p:sp>
    </p:spTree>
    <p:extLst>
      <p:ext uri="{BB962C8B-B14F-4D97-AF65-F5344CB8AC3E}">
        <p14:creationId xmlns:p14="http://schemas.microsoft.com/office/powerpoint/2010/main" val="1668523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p:txBody>
          <a:bodyPr/>
          <a:lstStyle/>
          <a:p>
            <a:r>
              <a:rPr lang="fr-FR" dirty="0"/>
              <a:t>Permet de cibler un élément HTML possédant un attribut </a:t>
            </a:r>
            <a:r>
              <a:rPr lang="fr-FR" b="1" dirty="0"/>
              <a:t>id</a:t>
            </a:r>
            <a:r>
              <a:rPr lang="fr-FR" dirty="0"/>
              <a:t> en particulier</a:t>
            </a:r>
          </a:p>
          <a:p>
            <a:r>
              <a:rPr lang="fr-FR" dirty="0"/>
              <a:t>Si l’élément est trouvé, </a:t>
            </a:r>
            <a:r>
              <a:rPr lang="fr-FR" dirty="0" err="1"/>
              <a:t>getElementById</a:t>
            </a:r>
            <a:r>
              <a:rPr lang="fr-FR" dirty="0"/>
              <a:t>() va renvoyer l’élément en tant qu’objet.</a:t>
            </a:r>
          </a:p>
          <a:p>
            <a:pPr lvl="1"/>
            <a:r>
              <a:rPr lang="fr-FR" dirty="0"/>
              <a:t>Sinon, elle renverra la valeur </a:t>
            </a:r>
            <a:r>
              <a:rPr lang="fr-FR" b="1" dirty="0" err="1"/>
              <a:t>null</a:t>
            </a:r>
            <a:r>
              <a:rPr lang="fr-FR" dirty="0"/>
              <a:t>.</a:t>
            </a:r>
          </a:p>
          <a:p>
            <a:r>
              <a:rPr lang="fr-FR" dirty="0"/>
              <a:t>Exemple suivant:</a:t>
            </a:r>
          </a:p>
          <a:p>
            <a:pPr lvl="1"/>
            <a:r>
              <a:rPr lang="fr-FR" dirty="0"/>
              <a:t>on accède à l’élément HTML de notre page possédant l’id= </a:t>
            </a:r>
            <a:r>
              <a:rPr lang="fr-FR" b="1" dirty="0"/>
              <a:t>"</a:t>
            </a:r>
            <a:r>
              <a:rPr lang="fr-FR" b="1" dirty="0" err="1"/>
              <a:t>gros_titre</a:t>
            </a:r>
            <a:r>
              <a:rPr lang="fr-FR" b="1" dirty="0"/>
              <a:t>"</a:t>
            </a:r>
            <a:r>
              <a:rPr lang="fr-FR" dirty="0"/>
              <a:t> </a:t>
            </a:r>
          </a:p>
          <a:p>
            <a:pPr lvl="1"/>
            <a:r>
              <a:rPr lang="fr-FR" dirty="0"/>
              <a:t>on stocke les informations renvoyées dans une variable </a:t>
            </a:r>
            <a:r>
              <a:rPr lang="fr-FR" b="1" dirty="0"/>
              <a:t>titre</a:t>
            </a:r>
            <a:r>
              <a:rPr lang="fr-FR"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3BC76251-1FD9-4C8B-BFF7-5D8C22A683D1}" type="datetime1">
              <a:rPr lang="fr-FR" smtClean="0"/>
              <a:t>26/06/2020</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44</a:t>
            </a:fld>
            <a:endParaRPr lang="fr-FR"/>
          </a:p>
        </p:txBody>
      </p:sp>
    </p:spTree>
    <p:extLst>
      <p:ext uri="{BB962C8B-B14F-4D97-AF65-F5344CB8AC3E}">
        <p14:creationId xmlns:p14="http://schemas.microsoft.com/office/powerpoint/2010/main" val="392258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5362" name="Picture 2" descr="On utilise la mÃ©thode getElementById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1682"/>
          <a:stretch/>
        </p:blipFill>
        <p:spPr bwMode="auto">
          <a:xfrm>
            <a:off x="3650242" y="448056"/>
            <a:ext cx="793242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Ã©thoode getElementById renvoie des informations par rapport Ã  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8" y="393633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42CD76-46B2-4113-B847-BA9DC9CAC8C8}"/>
              </a:ext>
            </a:extLst>
          </p:cNvPr>
          <p:cNvSpPr>
            <a:spLocks noGrp="1"/>
          </p:cNvSpPr>
          <p:nvPr>
            <p:ph type="dt" sz="half" idx="10"/>
          </p:nvPr>
        </p:nvSpPr>
        <p:spPr/>
        <p:txBody>
          <a:bodyPr/>
          <a:lstStyle/>
          <a:p>
            <a:fld id="{60701F9A-4236-4BFD-89F7-E349313D0DB6}" type="datetime1">
              <a:rPr lang="fr-FR" smtClean="0"/>
              <a:t>26/06/2020</a:t>
            </a:fld>
            <a:endParaRPr lang="fr-FR"/>
          </a:p>
        </p:txBody>
      </p:sp>
      <p:sp>
        <p:nvSpPr>
          <p:cNvPr id="5" name="Espace réservé du pied de page 4">
            <a:extLst>
              <a:ext uri="{FF2B5EF4-FFF2-40B4-BE49-F238E27FC236}">
                <a16:creationId xmlns:a16="http://schemas.microsoft.com/office/drawing/2014/main" id="{8DF6A29B-C1FA-414A-90BE-CEB5D7F5F89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8708ACF-A467-4D39-AFBA-EA61DE2AD433}"/>
              </a:ext>
            </a:extLst>
          </p:cNvPr>
          <p:cNvSpPr>
            <a:spLocks noGrp="1"/>
          </p:cNvSpPr>
          <p:nvPr>
            <p:ph type="sldNum" sz="quarter" idx="12"/>
          </p:nvPr>
        </p:nvSpPr>
        <p:spPr/>
        <p:txBody>
          <a:bodyPr/>
          <a:lstStyle/>
          <a:p>
            <a:fld id="{8FDE5FCB-0159-4F81-83AE-67C33C270F12}" type="slidenum">
              <a:rPr lang="fr-FR" smtClean="0"/>
              <a:t>45</a:t>
            </a:fld>
            <a:endParaRPr lang="fr-FR"/>
          </a:p>
        </p:txBody>
      </p:sp>
    </p:spTree>
    <p:extLst>
      <p:ext uri="{BB962C8B-B14F-4D97-AF65-F5344CB8AC3E}">
        <p14:creationId xmlns:p14="http://schemas.microsoft.com/office/powerpoint/2010/main" val="495249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p:txBody>
          <a:bodyPr/>
          <a:lstStyle/>
          <a:p>
            <a:r>
              <a:rPr lang="fr-FR" dirty="0"/>
              <a:t>Elle va retourner des informations relatives à tous les éléments HTML d’un même « genre »</a:t>
            </a:r>
          </a:p>
          <a:p>
            <a:pPr lvl="1"/>
            <a:r>
              <a:rPr lang="fr-FR" dirty="0"/>
              <a:t>Les éléments sont placés dans un tableau.</a:t>
            </a:r>
          </a:p>
          <a:p>
            <a:pPr lvl="1"/>
            <a:r>
              <a:rPr lang="fr-FR" dirty="0"/>
              <a:t>tous les éléments &lt;</a:t>
            </a:r>
            <a:r>
              <a:rPr lang="fr-FR" b="1" dirty="0"/>
              <a:t>p&gt;</a:t>
            </a:r>
            <a:r>
              <a:rPr lang="fr-FR" dirty="0"/>
              <a:t> par exemple </a:t>
            </a:r>
          </a:p>
          <a:p>
            <a:r>
              <a:rPr lang="fr-FR"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64696855-F401-483B-B328-FA4782A59825}" type="datetime1">
              <a:rPr lang="fr-FR" smtClean="0"/>
              <a:t>26/06/2020</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46</a:t>
            </a:fld>
            <a:endParaRPr lang="fr-FR"/>
          </a:p>
        </p:txBody>
      </p:sp>
    </p:spTree>
    <p:extLst>
      <p:ext uri="{BB962C8B-B14F-4D97-AF65-F5344CB8AC3E}">
        <p14:creationId xmlns:p14="http://schemas.microsoft.com/office/powerpoint/2010/main" val="1653204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6386" name="Picture 2" descr="La mÃ©thode getElementsByTagName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3616762" y="480456"/>
            <a:ext cx="7932420" cy="24135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etElementsByTagName retourne un tableau avec le type dâÃ©lÃ©ment choi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8" y="3710381"/>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B7BD125-54E2-425A-830E-4D80213787DC}"/>
              </a:ext>
            </a:extLst>
          </p:cNvPr>
          <p:cNvSpPr>
            <a:spLocks noGrp="1"/>
          </p:cNvSpPr>
          <p:nvPr>
            <p:ph type="dt" sz="half" idx="10"/>
          </p:nvPr>
        </p:nvSpPr>
        <p:spPr/>
        <p:txBody>
          <a:bodyPr/>
          <a:lstStyle/>
          <a:p>
            <a:fld id="{9D276D34-5ABD-4183-AE59-00C6765B3650}" type="datetime1">
              <a:rPr lang="fr-FR" smtClean="0"/>
              <a:t>26/06/2020</a:t>
            </a:fld>
            <a:endParaRPr lang="fr-FR"/>
          </a:p>
        </p:txBody>
      </p:sp>
      <p:sp>
        <p:nvSpPr>
          <p:cNvPr id="5" name="Espace réservé du pied de page 4">
            <a:extLst>
              <a:ext uri="{FF2B5EF4-FFF2-40B4-BE49-F238E27FC236}">
                <a16:creationId xmlns:a16="http://schemas.microsoft.com/office/drawing/2014/main" id="{31FD0098-73E1-4EB5-945A-9D2B8BC145A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AED009D-3DCA-4F7F-842A-BF9B5719A599}"/>
              </a:ext>
            </a:extLst>
          </p:cNvPr>
          <p:cNvSpPr>
            <a:spLocks noGrp="1"/>
          </p:cNvSpPr>
          <p:nvPr>
            <p:ph type="sldNum" sz="quarter" idx="12"/>
          </p:nvPr>
        </p:nvSpPr>
        <p:spPr/>
        <p:txBody>
          <a:bodyPr/>
          <a:lstStyle/>
          <a:p>
            <a:fld id="{8FDE5FCB-0159-4F81-83AE-67C33C270F12}" type="slidenum">
              <a:rPr lang="fr-FR" smtClean="0"/>
              <a:t>47</a:t>
            </a:fld>
            <a:endParaRPr lang="fr-FR"/>
          </a:p>
        </p:txBody>
      </p:sp>
    </p:spTree>
    <p:extLst>
      <p:ext uri="{BB962C8B-B14F-4D97-AF65-F5344CB8AC3E}">
        <p14:creationId xmlns:p14="http://schemas.microsoft.com/office/powerpoint/2010/main" val="62960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r>
              <a:rPr lang="fr-FR" dirty="0"/>
              <a:t>Elle va nous permettre d’accéder aux éléments HTML disposant d’un attribut class en particulier. </a:t>
            </a:r>
          </a:p>
          <a:p>
            <a:r>
              <a:rPr lang="fr-FR" b="1" dirty="0" err="1"/>
              <a:t>getElementsByClassName</a:t>
            </a:r>
            <a:r>
              <a:rPr lang="fr-FR" b="1" dirty="0"/>
              <a:t>()</a:t>
            </a:r>
            <a:r>
              <a:rPr lang="fr-FR" dirty="0"/>
              <a:t> va prendre la valeur d’un attribut class en argument. </a:t>
            </a:r>
          </a:p>
          <a:p>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860506" y="652836"/>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06" y="3919164"/>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779B9795-22EF-4CDF-92A0-EDEAF755E257}" type="datetime1">
              <a:rPr lang="fr-FR" smtClean="0"/>
              <a:t>26/06/2020</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48</a:t>
            </a:fld>
            <a:endParaRPr lang="fr-FR"/>
          </a:p>
        </p:txBody>
      </p:sp>
    </p:spTree>
    <p:extLst>
      <p:ext uri="{BB962C8B-B14F-4D97-AF65-F5344CB8AC3E}">
        <p14:creationId xmlns:p14="http://schemas.microsoft.com/office/powerpoint/2010/main" val="2071637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(Rappels)</a:t>
            </a:r>
          </a:p>
        </p:txBody>
      </p:sp>
      <p:sp>
        <p:nvSpPr>
          <p:cNvPr id="3" name="Espace réservé du contenu 2"/>
          <p:cNvSpPr>
            <a:spLocks noGrp="1"/>
          </p:cNvSpPr>
          <p:nvPr>
            <p:ph idx="1"/>
          </p:nvPr>
        </p:nvSpPr>
        <p:spPr/>
        <p:txBody>
          <a:bodyPr/>
          <a:lstStyle/>
          <a:p>
            <a:endParaRPr lang="fr-F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3919958"/>
            <a:ext cx="4866275" cy="1507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12333" y="3645364"/>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80517123-843D-4581-9CC8-7E671CA5F9BC}" type="datetime1">
              <a:rPr lang="fr-FR" smtClean="0"/>
              <a:t>26/06/2020</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49</a:t>
            </a:fld>
            <a:endParaRPr lang="fr-FR"/>
          </a:p>
        </p:txBody>
      </p:sp>
    </p:spTree>
    <p:extLst>
      <p:ext uri="{BB962C8B-B14F-4D97-AF65-F5344CB8AC3E}">
        <p14:creationId xmlns:p14="http://schemas.microsoft.com/office/powerpoint/2010/main" val="336684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Présentation </a:t>
            </a:r>
            <a:r>
              <a:rPr lang="fr-FR"/>
              <a:t>de JavaScript</a:t>
            </a:r>
            <a:endParaRPr lang="fr-FR" dirty="0"/>
          </a:p>
        </p:txBody>
      </p:sp>
      <p:sp>
        <p:nvSpPr>
          <p:cNvPr id="3" name="Espace réservé de la date 2">
            <a:extLst>
              <a:ext uri="{FF2B5EF4-FFF2-40B4-BE49-F238E27FC236}">
                <a16:creationId xmlns:a16="http://schemas.microsoft.com/office/drawing/2014/main" id="{0538ECCD-A2D7-4B9A-AD3E-A94864EE6FF1}"/>
              </a:ext>
            </a:extLst>
          </p:cNvPr>
          <p:cNvSpPr>
            <a:spLocks noGrp="1"/>
          </p:cNvSpPr>
          <p:nvPr>
            <p:ph type="dt" sz="half" idx="2"/>
          </p:nvPr>
        </p:nvSpPr>
        <p:spPr/>
        <p:txBody>
          <a:bodyPr/>
          <a:lstStyle/>
          <a:p>
            <a:fld id="{67C2F282-CC57-4004-A995-80EA2C715468}" type="datetime1">
              <a:rPr lang="fr-FR" noProof="0" smtClean="0"/>
              <a:t>26/06/2020</a:t>
            </a:fld>
            <a:endParaRPr lang="fr-FR" noProof="0" dirty="0"/>
          </a:p>
        </p:txBody>
      </p:sp>
      <p:sp>
        <p:nvSpPr>
          <p:cNvPr id="4" name="Espace réservé du pied de page 3">
            <a:extLst>
              <a:ext uri="{FF2B5EF4-FFF2-40B4-BE49-F238E27FC236}">
                <a16:creationId xmlns:a16="http://schemas.microsoft.com/office/drawing/2014/main" id="{586D0EE9-0224-4B25-B769-DD08F4F01065}"/>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6BD3B4D-BE65-4165-9D27-3A0E9CA99765}"/>
              </a:ext>
            </a:extLst>
          </p:cNvPr>
          <p:cNvSpPr>
            <a:spLocks noGrp="1"/>
          </p:cNvSpPr>
          <p:nvPr>
            <p:ph type="sldNum" sz="quarter" idx="4"/>
          </p:nvPr>
        </p:nvSpPr>
        <p:spPr/>
        <p:txBody>
          <a:bodyPr/>
          <a:lstStyle/>
          <a:p>
            <a:fld id="{9860EDB8-5305-433F-BE41-D7A86D811DB3}" type="slidenum">
              <a:rPr lang="fr-FR" noProof="0" smtClean="0"/>
              <a:pPr/>
              <a:t>5</a:t>
            </a:fld>
            <a:endParaRPr lang="fr-FR" noProof="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p:blipFill>
        <p:spPr>
          <a:xfrm>
            <a:off x="6916973" y="1524708"/>
            <a:ext cx="4577621" cy="4577621"/>
          </a:xfrm>
          <a:prstGeom prst="rect">
            <a:avLst/>
          </a:prstGeom>
          <a:effectLst>
            <a:outerShdw blurRad="50800" dist="38100" dir="18900000" algn="bl" rotWithShape="0">
              <a:prstClr val="black">
                <a:alpha val="40000"/>
              </a:prstClr>
            </a:outerShdw>
            <a:softEdge rad="0"/>
          </a:effectLst>
        </p:spPr>
      </p:pic>
      <p:sp>
        <p:nvSpPr>
          <p:cNvPr id="2" name="Rectangle 1">
            <a:extLst>
              <a:ext uri="{FF2B5EF4-FFF2-40B4-BE49-F238E27FC236}">
                <a16:creationId xmlns:a16="http://schemas.microsoft.com/office/drawing/2014/main" id="{DB393BB8-0AFD-4BFE-B859-074284FAFF1E}"/>
              </a:ext>
            </a:extLst>
          </p:cNvPr>
          <p:cNvSpPr/>
          <p:nvPr/>
        </p:nvSpPr>
        <p:spPr>
          <a:xfrm>
            <a:off x="6705600" y="1308100"/>
            <a:ext cx="2873829" cy="4940300"/>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pace réservé du contenu 17"/>
          <p:cNvSpPr txBox="1">
            <a:spLocks/>
          </p:cNvSpPr>
          <p:nvPr/>
        </p:nvSpPr>
        <p:spPr>
          <a:xfrm>
            <a:off x="541609" y="1524708"/>
            <a:ext cx="6375363" cy="457762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spcAft>
                <a:spcPts val="0"/>
              </a:spcAft>
              <a:defRPr/>
            </a:pPr>
            <a:r>
              <a:rPr lang="fr-FR" sz="1400" dirty="0" err="1">
                <a:latin typeface="Segoe UI" panose="020B0502040204020203" pitchFamily="34" charset="0"/>
                <a:cs typeface="Segoe UI" panose="020B0502040204020203" pitchFamily="34" charset="0"/>
              </a:rPr>
              <a:t>JavaScipt</a:t>
            </a:r>
            <a:r>
              <a:rPr lang="fr-FR" sz="1400" dirty="0">
                <a:latin typeface="Segoe UI" panose="020B0502040204020203" pitchFamily="34" charset="0"/>
                <a:cs typeface="Segoe UI" panose="020B0502040204020203" pitchFamily="34" charset="0"/>
              </a:rPr>
              <a:t> est devenu « </a:t>
            </a:r>
            <a:r>
              <a:rPr lang="fr-FR" sz="1400" dirty="0">
                <a:solidFill>
                  <a:srgbClr val="002060"/>
                </a:solidFill>
                <a:latin typeface="Segoe UI Semibold" panose="020B0702040204020203" pitchFamily="34" charset="0"/>
                <a:cs typeface="Segoe UI Semibold" panose="020B0702040204020203" pitchFamily="34" charset="0"/>
              </a:rPr>
              <a:t>LA REFERENCE</a:t>
            </a:r>
            <a:r>
              <a:rPr lang="fr-FR" sz="1400" dirty="0">
                <a:latin typeface="Segoe UI" panose="020B0502040204020203" pitchFamily="34" charset="0"/>
                <a:cs typeface="Segoe UI" panose="020B0502040204020203" pitchFamily="34" charset="0"/>
              </a:rPr>
              <a:t> » en matière de développement multi-plateformes mais, à la base, il n’était pas destiné à être aussi massivement exploité!  C’est là qu’intervient TypeScript</a:t>
            </a:r>
          </a:p>
        </p:txBody>
      </p:sp>
    </p:spTree>
    <p:extLst>
      <p:ext uri="{BB962C8B-B14F-4D97-AF65-F5344CB8AC3E}">
        <p14:creationId xmlns:p14="http://schemas.microsoft.com/office/powerpoint/2010/main" val="1562776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p:txBody>
          <a:bodyPr>
            <a:normAutofit/>
          </a:bodyPr>
          <a:lstStyle/>
          <a:p>
            <a:endParaRPr lang="fr-FR" dirty="0"/>
          </a:p>
          <a:p>
            <a:r>
              <a:rPr lang="fr-FR" dirty="0"/>
              <a:t>Ces méthodes vont nous permettre d’accéder à des éléments HTML correspondant à certain sélecteur CSS:</a:t>
            </a:r>
          </a:p>
          <a:p>
            <a:pPr lvl="1"/>
            <a:r>
              <a:rPr lang="fr-FR" dirty="0"/>
              <a:t>un id, </a:t>
            </a:r>
          </a:p>
          <a:p>
            <a:pPr lvl="1"/>
            <a:r>
              <a:rPr lang="fr-FR" dirty="0"/>
              <a:t>une class, </a:t>
            </a:r>
          </a:p>
          <a:p>
            <a:pPr lvl="1"/>
            <a:r>
              <a:rPr lang="fr-FR" dirty="0"/>
              <a:t>un type d’élément, </a:t>
            </a:r>
          </a:p>
          <a:p>
            <a:pPr lvl="1"/>
            <a:r>
              <a:rPr lang="fr-FR" dirty="0"/>
              <a:t>un attribut</a:t>
            </a:r>
          </a:p>
          <a:p>
            <a:r>
              <a:rPr lang="fr-FR" b="1" dirty="0" err="1"/>
              <a:t>querySelector</a:t>
            </a:r>
            <a:r>
              <a:rPr lang="fr-FR" dirty="0"/>
              <a:t>() va renvoyer des informations relatives au premier élément trouvé correspondant au sélecteur CSS sélectionné, </a:t>
            </a:r>
          </a:p>
          <a:p>
            <a:r>
              <a:rPr lang="fr-FR" b="1" dirty="0" err="1"/>
              <a:t>querySelectorAll</a:t>
            </a:r>
            <a:r>
              <a:rPr lang="fr-FR"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28176C03-0AC0-4C1E-910C-54F3620A1BE4}" type="datetime1">
              <a:rPr lang="fr-FR" smtClean="0"/>
              <a:t>26/06/2020</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50</a:t>
            </a:fld>
            <a:endParaRPr lang="fr-FR"/>
          </a:p>
        </p:txBody>
      </p:sp>
    </p:spTree>
    <p:extLst>
      <p:ext uri="{BB962C8B-B14F-4D97-AF65-F5344CB8AC3E}">
        <p14:creationId xmlns:p14="http://schemas.microsoft.com/office/powerpoint/2010/main" val="3051399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3DC3451C-D6C5-44E8-B05E-EBD5E912B232}" type="datetime1">
              <a:rPr lang="fr-FR" smtClean="0"/>
              <a:t>26/06/2020</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51</a:t>
            </a:fld>
            <a:endParaRPr lang="fr-FR"/>
          </a:p>
        </p:txBody>
      </p:sp>
    </p:spTree>
    <p:extLst>
      <p:ext uri="{BB962C8B-B14F-4D97-AF65-F5344CB8AC3E}">
        <p14:creationId xmlns:p14="http://schemas.microsoft.com/office/powerpoint/2010/main" val="3511237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Dans le code précédent:</a:t>
            </a:r>
          </a:p>
          <a:p>
            <a:pPr lvl="1"/>
            <a:r>
              <a:rPr lang="fr-FR" dirty="0"/>
              <a:t>on utilise </a:t>
            </a:r>
            <a:r>
              <a:rPr lang="fr-FR" b="1" dirty="0" err="1"/>
              <a:t>querySelector</a:t>
            </a:r>
            <a:r>
              <a:rPr lang="fr-FR" dirty="0"/>
              <a:t>() pour accéder au premier lien rencontré contenu dans un paragraphe (en utilisant le sélecteur CSS </a:t>
            </a:r>
            <a:r>
              <a:rPr lang="fr-FR" b="1" dirty="0"/>
              <a:t>p a</a:t>
            </a:r>
            <a:r>
              <a:rPr lang="fr-FR" dirty="0"/>
              <a:t>)</a:t>
            </a:r>
          </a:p>
          <a:p>
            <a:pPr lvl="1"/>
            <a:r>
              <a:rPr lang="fr-FR" dirty="0"/>
              <a:t>on utilise </a:t>
            </a:r>
            <a:r>
              <a:rPr lang="fr-FR" b="1" dirty="0" err="1"/>
              <a:t>querySelectorAll</a:t>
            </a:r>
            <a:r>
              <a:rPr lang="fr-FR" dirty="0"/>
              <a:t>() pour accéder à tous les paragraphes </a:t>
            </a:r>
            <a:r>
              <a:rPr lang="fr-FR" dirty="0" err="1"/>
              <a:t>disopsant</a:t>
            </a:r>
            <a:r>
              <a:rPr lang="fr-FR" dirty="0"/>
              <a:t> d'un attribut class= "para"(sélecteur CSS </a:t>
            </a:r>
            <a:r>
              <a:rPr lang="fr-FR" b="1" dirty="0"/>
              <a:t>.para</a:t>
            </a:r>
            <a:r>
              <a:rPr lang="fr-FR"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7F54E48B-FCE3-4578-B9A5-58D990FD1365}" type="datetime1">
              <a:rPr lang="fr-FR" smtClean="0"/>
              <a:t>26/06/2020</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52</a:t>
            </a:fld>
            <a:endParaRPr lang="fr-FR"/>
          </a:p>
        </p:txBody>
      </p:sp>
    </p:spTree>
    <p:extLst>
      <p:ext uri="{BB962C8B-B14F-4D97-AF65-F5344CB8AC3E}">
        <p14:creationId xmlns:p14="http://schemas.microsoft.com/office/powerpoint/2010/main" val="2448448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p:txBody>
          <a:bodyPr>
            <a:normAutofit/>
          </a:bodyPr>
          <a:lstStyle/>
          <a:p>
            <a:endParaRPr lang="fr-FR" dirty="0"/>
          </a:p>
          <a:p>
            <a:r>
              <a:rPr lang="fr-FR" dirty="0"/>
              <a:t>Jusqu’à présent, nous avons pu accéder à des éléments HTML et retourner des informations liées aux objets </a:t>
            </a:r>
          </a:p>
          <a:p>
            <a:r>
              <a:rPr lang="fr-FR" dirty="0"/>
              <a:t>On va également pouvoir accéder au contenu des éléments HTML:</a:t>
            </a:r>
          </a:p>
          <a:p>
            <a:pPr lvl="1"/>
            <a:r>
              <a:rPr lang="fr-FR" dirty="0"/>
              <a:t>ce qui se situe entre les balises ouvrante et fermante d’un élément.</a:t>
            </a:r>
          </a:p>
          <a:p>
            <a:r>
              <a:rPr lang="fr-FR" dirty="0"/>
              <a:t>La manière la plus simple de procéder est d’utiliser:</a:t>
            </a:r>
          </a:p>
          <a:p>
            <a:pPr lvl="1"/>
            <a:r>
              <a:rPr lang="fr-FR" dirty="0"/>
              <a:t>La propriété </a:t>
            </a:r>
            <a:r>
              <a:rPr lang="fr-FR" b="1" dirty="0" err="1"/>
              <a:t>innerHTML</a:t>
            </a:r>
            <a:r>
              <a:rPr lang="fr-FR" dirty="0"/>
              <a:t> sur le résultat renvoyé par nos méthodes.</a:t>
            </a:r>
          </a:p>
          <a:p>
            <a:endParaRPr lang="fr-FR"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30312581-8CA9-43C3-AD55-A53BC6DE1E96}" type="datetime1">
              <a:rPr lang="fr-FR" smtClean="0"/>
              <a:t>26/06/2020</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53</a:t>
            </a:fld>
            <a:endParaRPr lang="fr-FR"/>
          </a:p>
        </p:txBody>
      </p:sp>
    </p:spTree>
    <p:extLst>
      <p:ext uri="{BB962C8B-B14F-4D97-AF65-F5344CB8AC3E}">
        <p14:creationId xmlns:p14="http://schemas.microsoft.com/office/powerpoint/2010/main" val="1583283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482" name="Picture 2" descr="Utilisation de la propriÃ©tÃ© innerHTML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3571918" y="448056"/>
            <a:ext cx="7932420" cy="29073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n utilise innerHTML pour rÃ©cupÃ©rer le contenu dâ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 y="3722016"/>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B068FA4B-8D13-4C9B-91A0-8E205CF33B49}"/>
              </a:ext>
            </a:extLst>
          </p:cNvPr>
          <p:cNvSpPr>
            <a:spLocks noGrp="1"/>
          </p:cNvSpPr>
          <p:nvPr>
            <p:ph type="dt" sz="half" idx="10"/>
          </p:nvPr>
        </p:nvSpPr>
        <p:spPr/>
        <p:txBody>
          <a:bodyPr/>
          <a:lstStyle/>
          <a:p>
            <a:fld id="{ED20C7D9-B6C4-4A55-9B5F-84A805D03EF7}" type="datetime1">
              <a:rPr lang="fr-FR" smtClean="0"/>
              <a:t>26/06/2020</a:t>
            </a:fld>
            <a:endParaRPr lang="fr-FR"/>
          </a:p>
        </p:txBody>
      </p:sp>
      <p:sp>
        <p:nvSpPr>
          <p:cNvPr id="5" name="Espace réservé du pied de page 4">
            <a:extLst>
              <a:ext uri="{FF2B5EF4-FFF2-40B4-BE49-F238E27FC236}">
                <a16:creationId xmlns:a16="http://schemas.microsoft.com/office/drawing/2014/main" id="{8B545BCE-7CA1-47E7-951F-1026EE1DDB4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36AE7C0-DFE7-4A91-924D-138CC59B453F}"/>
              </a:ext>
            </a:extLst>
          </p:cNvPr>
          <p:cNvSpPr>
            <a:spLocks noGrp="1"/>
          </p:cNvSpPr>
          <p:nvPr>
            <p:ph type="sldNum" sz="quarter" idx="12"/>
          </p:nvPr>
        </p:nvSpPr>
        <p:spPr/>
        <p:txBody>
          <a:bodyPr/>
          <a:lstStyle/>
          <a:p>
            <a:fld id="{8FDE5FCB-0159-4F81-83AE-67C33C270F12}" type="slidenum">
              <a:rPr lang="fr-FR" smtClean="0"/>
              <a:t>54</a:t>
            </a:fld>
            <a:endParaRPr lang="fr-FR"/>
          </a:p>
        </p:txBody>
      </p:sp>
    </p:spTree>
    <p:extLst>
      <p:ext uri="{BB962C8B-B14F-4D97-AF65-F5344CB8AC3E}">
        <p14:creationId xmlns:p14="http://schemas.microsoft.com/office/powerpoint/2010/main" val="3982467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37D02800-131D-49B1-A001-7AAC46844D71}" type="datetime1">
              <a:rPr lang="fr-FR" smtClean="0"/>
              <a:t>26/06/2020</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55</a:t>
            </a:fld>
            <a:endParaRPr lang="fr-FR"/>
          </a:p>
        </p:txBody>
      </p:sp>
    </p:spTree>
    <p:extLst>
      <p:ext uri="{BB962C8B-B14F-4D97-AF65-F5344CB8AC3E}">
        <p14:creationId xmlns:p14="http://schemas.microsoft.com/office/powerpoint/2010/main" val="3067335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1506" name="Picture 2" descr="La propriÃ©tÃ© innerHTML va rÃ©cupÃ©rer tout le contenu dâ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242" y="378976"/>
            <a:ext cx="7932420" cy="387477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otre lien contenu dans ontre paragraphe est affichÃ© tel quel avec inner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76451"/>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52717BE-F98B-40AA-B953-9245C58B0AA4}"/>
              </a:ext>
            </a:extLst>
          </p:cNvPr>
          <p:cNvSpPr>
            <a:spLocks noGrp="1"/>
          </p:cNvSpPr>
          <p:nvPr>
            <p:ph type="dt" sz="half" idx="10"/>
          </p:nvPr>
        </p:nvSpPr>
        <p:spPr/>
        <p:txBody>
          <a:bodyPr/>
          <a:lstStyle/>
          <a:p>
            <a:fld id="{C930A279-FF2C-4C10-A000-6BB509A8FC42}" type="datetime1">
              <a:rPr lang="fr-FR" smtClean="0"/>
              <a:t>26/06/2020</a:t>
            </a:fld>
            <a:endParaRPr lang="fr-FR"/>
          </a:p>
        </p:txBody>
      </p:sp>
      <p:sp>
        <p:nvSpPr>
          <p:cNvPr id="5" name="Espace réservé du pied de page 4">
            <a:extLst>
              <a:ext uri="{FF2B5EF4-FFF2-40B4-BE49-F238E27FC236}">
                <a16:creationId xmlns:a16="http://schemas.microsoft.com/office/drawing/2014/main" id="{84A489C4-CD35-46A3-85D8-78AA0046073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82BB591-6B45-48B9-9DE9-C2387372DBEB}"/>
              </a:ext>
            </a:extLst>
          </p:cNvPr>
          <p:cNvSpPr>
            <a:spLocks noGrp="1"/>
          </p:cNvSpPr>
          <p:nvPr>
            <p:ph type="sldNum" sz="quarter" idx="12"/>
          </p:nvPr>
        </p:nvSpPr>
        <p:spPr/>
        <p:txBody>
          <a:bodyPr/>
          <a:lstStyle/>
          <a:p>
            <a:fld id="{8FDE5FCB-0159-4F81-83AE-67C33C270F12}" type="slidenum">
              <a:rPr lang="fr-FR" smtClean="0"/>
              <a:t>56</a:t>
            </a:fld>
            <a:endParaRPr lang="fr-FR"/>
          </a:p>
        </p:txBody>
      </p:sp>
    </p:spTree>
    <p:extLst>
      <p:ext uri="{BB962C8B-B14F-4D97-AF65-F5344CB8AC3E}">
        <p14:creationId xmlns:p14="http://schemas.microsoft.com/office/powerpoint/2010/main" val="3737672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 on souhaite ne récupérer que le contenu textuel présent dans un élément, on utilise la propriété </a:t>
            </a:r>
            <a:r>
              <a:rPr lang="fr-FR" b="1" dirty="0" err="1"/>
              <a:t>textContent</a:t>
            </a:r>
            <a:r>
              <a:rPr lang="fr-FR" dirty="0"/>
              <a:t>.</a:t>
            </a:r>
          </a:p>
          <a:p>
            <a:r>
              <a:rPr lang="fr-FR" dirty="0"/>
              <a:t>Notez qu’on applique les propriétés </a:t>
            </a:r>
            <a:r>
              <a:rPr lang="fr-FR" dirty="0" err="1"/>
              <a:t>innerHTML</a:t>
            </a:r>
            <a:r>
              <a:rPr lang="fr-FR" dirty="0"/>
              <a:t> et </a:t>
            </a:r>
            <a:r>
              <a:rPr lang="fr-FR" dirty="0" err="1"/>
              <a:t>textContent</a:t>
            </a:r>
            <a:r>
              <a:rPr lang="fr-FR" dirty="0"/>
              <a:t> sur des nœuds de type </a:t>
            </a:r>
            <a:r>
              <a:rPr lang="fr-FR" dirty="0" err="1"/>
              <a:t>Element</a:t>
            </a:r>
            <a:r>
              <a:rPr lang="fr-FR" dirty="0"/>
              <a:t> et non pas sur le document en soi</a:t>
            </a:r>
          </a:p>
          <a:p>
            <a:r>
              <a:rPr lang="fr-FR" dirty="0"/>
              <a:t>Car </a:t>
            </a:r>
            <a:r>
              <a:rPr lang="fr-FR" dirty="0" err="1"/>
              <a:t>innerHTML</a:t>
            </a:r>
            <a:r>
              <a:rPr lang="fr-FR" dirty="0"/>
              <a:t> et </a:t>
            </a:r>
            <a:r>
              <a:rPr lang="fr-FR" dirty="0" err="1"/>
              <a:t>textContent</a:t>
            </a:r>
            <a:r>
              <a:rPr lang="fr-FR" dirty="0"/>
              <a:t> sont des propriétés de l’objet </a:t>
            </a:r>
            <a:r>
              <a:rPr lang="fr-FR" b="1" dirty="0" err="1"/>
              <a:t>Element</a:t>
            </a:r>
            <a:r>
              <a:rPr lang="fr-FR" dirty="0"/>
              <a:t> et non pas </a:t>
            </a:r>
            <a:r>
              <a:rPr lang="fr-FR" b="1" dirty="0"/>
              <a:t>Document</a:t>
            </a:r>
            <a:r>
              <a:rPr lang="fr-FR" dirty="0"/>
              <a:t>.</a:t>
            </a:r>
          </a:p>
          <a:p>
            <a:endParaRPr lang="fr-FR"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B204C4F1-67E4-4714-9C5A-12364A164BA6}" type="datetime1">
              <a:rPr lang="fr-FR" smtClean="0"/>
              <a:t>26/06/2020</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57</a:t>
            </a:fld>
            <a:endParaRPr lang="fr-FR"/>
          </a:p>
        </p:txBody>
      </p:sp>
    </p:spTree>
    <p:extLst>
      <p:ext uri="{BB962C8B-B14F-4D97-AF65-F5344CB8AC3E}">
        <p14:creationId xmlns:p14="http://schemas.microsoft.com/office/powerpoint/2010/main" val="3130283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2530" name="Picture 2" descr="textContent ne va rÃ©cupÃ©rer que le contenu textuel Ã  lâintÃ©rieur dâun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1257062" y="491074"/>
            <a:ext cx="7932420" cy="2875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ette fois ci, seul le texte Ã  lâintÃ©rieur de notre paragraphe est rÃ©cupÃ©rÃ© avec text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87" y="3601820"/>
            <a:ext cx="7932420" cy="269748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A754715-B79A-48CE-BD56-114134D41094}"/>
              </a:ext>
            </a:extLst>
          </p:cNvPr>
          <p:cNvSpPr>
            <a:spLocks noGrp="1"/>
          </p:cNvSpPr>
          <p:nvPr>
            <p:ph type="dt" sz="half" idx="10"/>
          </p:nvPr>
        </p:nvSpPr>
        <p:spPr/>
        <p:txBody>
          <a:bodyPr/>
          <a:lstStyle/>
          <a:p>
            <a:fld id="{FF6C25AC-CE41-4807-A5F5-3BA0DA7EB9E8}" type="datetime1">
              <a:rPr lang="fr-FR" smtClean="0"/>
              <a:t>26/06/2020</a:t>
            </a:fld>
            <a:endParaRPr lang="fr-FR"/>
          </a:p>
        </p:txBody>
      </p:sp>
      <p:sp>
        <p:nvSpPr>
          <p:cNvPr id="5" name="Espace réservé du pied de page 4">
            <a:extLst>
              <a:ext uri="{FF2B5EF4-FFF2-40B4-BE49-F238E27FC236}">
                <a16:creationId xmlns:a16="http://schemas.microsoft.com/office/drawing/2014/main" id="{F598842D-B2FD-409F-9F77-6B7A9BF9343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2BF7DC2-6DB1-44BB-B261-4132A91F9059}"/>
              </a:ext>
            </a:extLst>
          </p:cNvPr>
          <p:cNvSpPr>
            <a:spLocks noGrp="1"/>
          </p:cNvSpPr>
          <p:nvPr>
            <p:ph type="sldNum" sz="quarter" idx="12"/>
          </p:nvPr>
        </p:nvSpPr>
        <p:spPr/>
        <p:txBody>
          <a:bodyPr/>
          <a:lstStyle/>
          <a:p>
            <a:fld id="{8FDE5FCB-0159-4F81-83AE-67C33C270F12}" type="slidenum">
              <a:rPr lang="fr-FR" smtClean="0"/>
              <a:t>58</a:t>
            </a:fld>
            <a:endParaRPr lang="fr-FR"/>
          </a:p>
        </p:txBody>
      </p:sp>
    </p:spTree>
    <p:extLst>
      <p:ext uri="{BB962C8B-B14F-4D97-AF65-F5344CB8AC3E}">
        <p14:creationId xmlns:p14="http://schemas.microsoft.com/office/powerpoint/2010/main" val="2338941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p:txBody>
          <a:bodyPr>
            <a:normAutofit/>
          </a:bodyPr>
          <a:lstStyle/>
          <a:p>
            <a:endParaRPr lang="fr-FR" dirty="0"/>
          </a:p>
          <a:p>
            <a:r>
              <a:rPr lang="fr-FR" dirty="0"/>
              <a:t>Le DOM nous offre la possibilité, via certaines de ses propriétés, d’accéder directement à un type ou une collection d’éléments HTML en particulier.</a:t>
            </a:r>
          </a:p>
          <a:p>
            <a:r>
              <a:rPr lang="fr-FR" dirty="0"/>
              <a:t>Par exemple, on va pouvoir accéder à </a:t>
            </a:r>
          </a:p>
          <a:p>
            <a:pPr lvl="1"/>
            <a:r>
              <a:rPr lang="fr-FR" dirty="0"/>
              <a:t>l’élément body grâce à la propriété du même nom </a:t>
            </a:r>
          </a:p>
          <a:p>
            <a:pPr lvl="1"/>
            <a:r>
              <a:rPr lang="fr-FR" dirty="0"/>
              <a:t>un élément de type lien grâce à la propriété links.</a:t>
            </a:r>
          </a:p>
          <a:p>
            <a:r>
              <a:rPr lang="fr-FR" dirty="0"/>
              <a:t>Nous allons voir dans le code suivant les propriétés </a:t>
            </a:r>
          </a:p>
          <a:p>
            <a:pPr lvl="1"/>
            <a:r>
              <a:rPr lang="fr-FR" dirty="0" err="1"/>
              <a:t>title</a:t>
            </a:r>
            <a:r>
              <a:rPr lang="fr-FR" dirty="0"/>
              <a:t>, </a:t>
            </a:r>
          </a:p>
          <a:p>
            <a:pPr lvl="1"/>
            <a:r>
              <a:rPr lang="fr-FR" dirty="0"/>
              <a:t>body et </a:t>
            </a:r>
          </a:p>
          <a:p>
            <a:pPr lvl="1"/>
            <a:r>
              <a:rPr lang="fr-FR" dirty="0"/>
              <a:t>links </a:t>
            </a:r>
          </a:p>
          <a:p>
            <a:endParaRPr lang="fr-FR"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1E26A225-ECE3-49B5-B0B5-2D535FB87D7B}" type="datetime1">
              <a:rPr lang="fr-FR" smtClean="0"/>
              <a:t>26/06/2020</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59</a:t>
            </a:fld>
            <a:endParaRPr lang="fr-FR"/>
          </a:p>
        </p:txBody>
      </p:sp>
    </p:spTree>
    <p:extLst>
      <p:ext uri="{BB962C8B-B14F-4D97-AF65-F5344CB8AC3E}">
        <p14:creationId xmlns:p14="http://schemas.microsoft.com/office/powerpoint/2010/main" val="54154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216AF030-13DE-4B2F-B5B2-48EB97865C20}"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spTree>
    <p:extLst>
      <p:ext uri="{BB962C8B-B14F-4D97-AF65-F5344CB8AC3E}">
        <p14:creationId xmlns:p14="http://schemas.microsoft.com/office/powerpoint/2010/main" val="2989671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3554" name="Picture 2" descr="Utilisation de certaines propriÃ©tÃ©s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3571918" y="448056"/>
            <a:ext cx="7932420" cy="31117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On peut accÃ©der directement Ã  des Ã©lÃ©ments HTML via les propriÃ©tÃ©s de lâobjet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4" y="372192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BE04E07-B110-4C6E-93F5-B93E49AFB748}"/>
              </a:ext>
            </a:extLst>
          </p:cNvPr>
          <p:cNvSpPr>
            <a:spLocks noGrp="1"/>
          </p:cNvSpPr>
          <p:nvPr>
            <p:ph type="dt" sz="half" idx="10"/>
          </p:nvPr>
        </p:nvSpPr>
        <p:spPr/>
        <p:txBody>
          <a:bodyPr/>
          <a:lstStyle/>
          <a:p>
            <a:fld id="{81F939F8-AAC2-49AB-963F-8ABB9EEACC82}" type="datetime1">
              <a:rPr lang="fr-FR" smtClean="0"/>
              <a:t>26/06/2020</a:t>
            </a:fld>
            <a:endParaRPr lang="fr-FR"/>
          </a:p>
        </p:txBody>
      </p:sp>
      <p:sp>
        <p:nvSpPr>
          <p:cNvPr id="5" name="Espace réservé du pied de page 4">
            <a:extLst>
              <a:ext uri="{FF2B5EF4-FFF2-40B4-BE49-F238E27FC236}">
                <a16:creationId xmlns:a16="http://schemas.microsoft.com/office/drawing/2014/main" id="{006B91FA-C4F8-436B-A39A-1F66DFB9A6FB}"/>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46F004B-D404-4D7B-A284-750D43876AC9}"/>
              </a:ext>
            </a:extLst>
          </p:cNvPr>
          <p:cNvSpPr>
            <a:spLocks noGrp="1"/>
          </p:cNvSpPr>
          <p:nvPr>
            <p:ph type="sldNum" sz="quarter" idx="12"/>
          </p:nvPr>
        </p:nvSpPr>
        <p:spPr/>
        <p:txBody>
          <a:bodyPr/>
          <a:lstStyle/>
          <a:p>
            <a:fld id="{8FDE5FCB-0159-4F81-83AE-67C33C270F12}" type="slidenum">
              <a:rPr lang="fr-FR" smtClean="0"/>
              <a:t>60</a:t>
            </a:fld>
            <a:endParaRPr lang="fr-FR"/>
          </a:p>
        </p:txBody>
      </p:sp>
    </p:spTree>
    <p:extLst>
      <p:ext uri="{BB962C8B-B14F-4D97-AF65-F5344CB8AC3E}">
        <p14:creationId xmlns:p14="http://schemas.microsoft.com/office/powerpoint/2010/main" val="628315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HTML/CSS</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03D8A5A3-4E0F-42CD-83CF-BA7FB9FB7E09}" type="datetime1">
              <a:rPr lang="fr-FR" smtClean="0"/>
              <a:t>26/06/2020</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61</a:t>
            </a:fld>
            <a:endParaRPr lang="fr-FR"/>
          </a:p>
        </p:txBody>
      </p:sp>
    </p:spTree>
    <p:extLst>
      <p:ext uri="{BB962C8B-B14F-4D97-AF65-F5344CB8AC3E}">
        <p14:creationId xmlns:p14="http://schemas.microsoft.com/office/powerpoint/2010/main" val="42341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JavaScript </a:t>
            </a:r>
            <a:r>
              <a:rPr lang="fr-FR" b="1" dirty="0"/>
              <a:t>document</a:t>
            </a:r>
            <a:r>
              <a:rPr lang="fr-FR" dirty="0"/>
              <a:t> et </a:t>
            </a:r>
            <a:r>
              <a:rPr lang="fr-FR" b="1" dirty="0" err="1"/>
              <a:t>element</a:t>
            </a:r>
            <a:endParaRPr lang="fr-FR" b="1" dirty="0"/>
          </a:p>
        </p:txBody>
      </p:sp>
      <p:sp>
        <p:nvSpPr>
          <p:cNvPr id="3" name="Espace réservé du contenu 2"/>
          <p:cNvSpPr>
            <a:spLocks noGrp="1"/>
          </p:cNvSpPr>
          <p:nvPr>
            <p:ph idx="1"/>
          </p:nvPr>
        </p:nvSpPr>
        <p:spPr/>
        <p:txBody>
          <a:bodyPr>
            <a:normAutofit/>
          </a:bodyPr>
          <a:lstStyle/>
          <a:p>
            <a:r>
              <a:rPr lang="fr-FR" dirty="0"/>
              <a:t>la propriété </a:t>
            </a:r>
            <a:r>
              <a:rPr lang="fr-FR" b="1" dirty="0" err="1"/>
              <a:t>innerHTML</a:t>
            </a:r>
            <a:r>
              <a:rPr lang="fr-FR" dirty="0"/>
              <a:t> appartient bien à l’objet </a:t>
            </a:r>
            <a:r>
              <a:rPr lang="fr-FR" b="1" dirty="0" err="1"/>
              <a:t>Element</a:t>
            </a:r>
            <a:r>
              <a:rPr lang="fr-FR" dirty="0"/>
              <a:t>, et non pas à Document.</a:t>
            </a:r>
          </a:p>
          <a:p>
            <a:r>
              <a:rPr lang="fr-FR" dirty="0"/>
              <a:t>L’objet </a:t>
            </a:r>
            <a:r>
              <a:rPr lang="fr-FR" b="1" dirty="0" err="1"/>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err="1"/>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D019773A-564A-478B-AFB5-B6D4A1B9B6DC}" type="datetime1">
              <a:rPr lang="fr-FR" smtClean="0"/>
              <a:t>26/06/2020</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62</a:t>
            </a:fld>
            <a:endParaRPr lang="fr-FR"/>
          </a:p>
        </p:txBody>
      </p:sp>
    </p:spTree>
    <p:extLst>
      <p:ext uri="{BB962C8B-B14F-4D97-AF65-F5344CB8AC3E}">
        <p14:creationId xmlns:p14="http://schemas.microsoft.com/office/powerpoint/2010/main" val="3711959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On rÃ©cupÃ¨re le contenu dâun Ã©lÃ©ment HTML grÃ¢ce aux propriÃ©tÃ©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038" y="-249506"/>
            <a:ext cx="7200721" cy="472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utilise innerHTML et textContent sur un Ã©lÃ©ment en particu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3" y="4471428"/>
            <a:ext cx="7586782" cy="218639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65BCF8-430B-4257-B758-F426D3767241}"/>
              </a:ext>
            </a:extLst>
          </p:cNvPr>
          <p:cNvSpPr>
            <a:spLocks noGrp="1"/>
          </p:cNvSpPr>
          <p:nvPr>
            <p:ph type="dt" sz="half" idx="10"/>
          </p:nvPr>
        </p:nvSpPr>
        <p:spPr/>
        <p:txBody>
          <a:bodyPr/>
          <a:lstStyle/>
          <a:p>
            <a:fld id="{9534762C-F3AC-4611-8198-6E9EC37210AD}" type="datetime1">
              <a:rPr lang="fr-FR" smtClean="0"/>
              <a:t>26/06/2020</a:t>
            </a:fld>
            <a:endParaRPr lang="fr-FR"/>
          </a:p>
        </p:txBody>
      </p:sp>
      <p:sp>
        <p:nvSpPr>
          <p:cNvPr id="5" name="Espace réservé du pied de page 4">
            <a:extLst>
              <a:ext uri="{FF2B5EF4-FFF2-40B4-BE49-F238E27FC236}">
                <a16:creationId xmlns:a16="http://schemas.microsoft.com/office/drawing/2014/main" id="{42442196-8AC4-424C-BDBF-40AE11B1261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EF63831-8E92-4448-B364-FF6FC81881F3}"/>
              </a:ext>
            </a:extLst>
          </p:cNvPr>
          <p:cNvSpPr>
            <a:spLocks noGrp="1"/>
          </p:cNvSpPr>
          <p:nvPr>
            <p:ph type="sldNum" sz="quarter" idx="12"/>
          </p:nvPr>
        </p:nvSpPr>
        <p:spPr/>
        <p:txBody>
          <a:bodyPr/>
          <a:lstStyle/>
          <a:p>
            <a:fld id="{8FDE5FCB-0159-4F81-83AE-67C33C270F12}" type="slidenum">
              <a:rPr lang="fr-FR" smtClean="0"/>
              <a:t>63</a:t>
            </a:fld>
            <a:endParaRPr lang="fr-FR"/>
          </a:p>
        </p:txBody>
      </p:sp>
    </p:spTree>
    <p:extLst>
      <p:ext uri="{BB962C8B-B14F-4D97-AF65-F5344CB8AC3E}">
        <p14:creationId xmlns:p14="http://schemas.microsoft.com/office/powerpoint/2010/main" val="1905883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D9CA9D1D-71CC-441A-B579-4B6A619F9C92}" type="datetime1">
              <a:rPr lang="fr-FR" smtClean="0"/>
              <a:t>26/06/2020</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64</a:t>
            </a:fld>
            <a:endParaRPr lang="fr-FR"/>
          </a:p>
        </p:txBody>
      </p:sp>
    </p:spTree>
    <p:extLst>
      <p:ext uri="{BB962C8B-B14F-4D97-AF65-F5344CB8AC3E}">
        <p14:creationId xmlns:p14="http://schemas.microsoft.com/office/powerpoint/2010/main" val="1920197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err="1"/>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 y="2651314"/>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B1D0E181-7E5E-4ECC-965B-79C06612E62D}" type="datetime1">
              <a:rPr lang="fr-FR" smtClean="0"/>
              <a:t>26/06/2020</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65</a:t>
            </a:fld>
            <a:endParaRPr lang="fr-FR"/>
          </a:p>
        </p:txBody>
      </p:sp>
    </p:spTree>
    <p:extLst>
      <p:ext uri="{BB962C8B-B14F-4D97-AF65-F5344CB8AC3E}">
        <p14:creationId xmlns:p14="http://schemas.microsoft.com/office/powerpoint/2010/main" val="4256663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getAttribute</a:t>
            </a:r>
            <a:r>
              <a:rPr lang="fr-FR" dirty="0"/>
              <a:t> et </a:t>
            </a:r>
            <a:r>
              <a:rPr lang="fr-FR" dirty="0" err="1"/>
              <a:t>setAttribute</a:t>
            </a:r>
            <a:endParaRPr lang="fr-FR" dirty="0"/>
          </a:p>
        </p:txBody>
      </p:sp>
      <p:sp>
        <p:nvSpPr>
          <p:cNvPr id="3" name="Espace réservé du contenu 2"/>
          <p:cNvSpPr>
            <a:spLocks noGrp="1"/>
          </p:cNvSpPr>
          <p:nvPr>
            <p:ph idx="1"/>
          </p:nvPr>
        </p:nvSpPr>
        <p:spPr/>
        <p:txBody>
          <a:bodyPr>
            <a:normAutofit fontScale="77500" lnSpcReduction="20000"/>
          </a:bodyPr>
          <a:lstStyle/>
          <a:p>
            <a:endParaRPr lang="fr-FR" dirty="0"/>
          </a:p>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a:t>
            </a:r>
            <a:r>
              <a:rPr lang="fr-FR" sz="1900" dirty="0" err="1"/>
              <a:t>href</a:t>
            </a:r>
            <a:r>
              <a:rPr lang="fr-FR" sz="1900" dirty="0"/>
              <a:t>', 'http://www.siteduzero.com'); // On édite l'attribut « </a:t>
            </a:r>
            <a:r>
              <a:rPr lang="fr-FR" sz="1900" dirty="0" err="1"/>
              <a:t>href</a:t>
            </a:r>
            <a:r>
              <a:rPr lang="fr-FR" sz="1900" dirty="0"/>
              <a:t>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A2C35D7A-0AF6-4A0C-97FD-E7ACCCDD6AE6}" type="datetime1">
              <a:rPr lang="fr-FR" smtClean="0"/>
              <a:t>26/06/2020</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2601217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r>
              <a:rPr lang="en-US" dirty="0"/>
              <a:t> </a:t>
            </a:r>
            <a:r>
              <a:rPr lang="en-US" dirty="0" err="1"/>
              <a:t>accessibles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'http://www.siteduzero.com';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3896B7D6-4137-4BF4-83C5-CB24071154CB}" type="datetime1">
              <a:rPr lang="fr-FR" smtClean="0"/>
              <a:t>26/06/2020</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3907634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2">
            <a:extLst>
              <a:ext uri="{28A0092B-C50C-407E-A947-70E740481C1C}">
                <a14:useLocalDpi xmlns:a14="http://schemas.microsoft.com/office/drawing/2010/main" val="0"/>
              </a:ext>
            </a:extLst>
          </a:blip>
          <a:srcRect t="45178"/>
          <a:stretch/>
        </p:blipFill>
        <p:spPr bwMode="auto">
          <a:xfrm>
            <a:off x="3590121" y="4206687"/>
            <a:ext cx="6999178" cy="2438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sation de className pour modifier la valeur dâun attribut class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53" y="1527989"/>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0663" y="4033867"/>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E7383932-E58B-466C-9C08-56E539AEB593}" type="datetime1">
              <a:rPr lang="fr-FR" smtClean="0"/>
              <a:t>26/06/2020</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68</a:t>
            </a:fld>
            <a:endParaRPr lang="fr-FR"/>
          </a:p>
        </p:txBody>
      </p:sp>
    </p:spTree>
    <p:extLst>
      <p:ext uri="{BB962C8B-B14F-4D97-AF65-F5344CB8AC3E}">
        <p14:creationId xmlns:p14="http://schemas.microsoft.com/office/powerpoint/2010/main" val="626672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p:txBody>
          <a:bodyPr/>
          <a:lstStyle/>
          <a:p>
            <a:endParaRPr lang="fr-FR"/>
          </a:p>
        </p:txBody>
      </p:sp>
      <p:pic>
        <p:nvPicPr>
          <p:cNvPr id="5122" name="Picture 2" descr="Utilisation de la propriÃ©tÃ© styl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7" y="1355170"/>
            <a:ext cx="7932420" cy="38633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la propriÃ©tÃ© style pour modifier les styles CSS de nos Ã©lÃ©ments 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4694560"/>
            <a:ext cx="6981914" cy="193159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6498A66-42A9-4A8F-9CF8-04ECD4A1ED75}"/>
              </a:ext>
            </a:extLst>
          </p:cNvPr>
          <p:cNvSpPr>
            <a:spLocks noGrp="1"/>
          </p:cNvSpPr>
          <p:nvPr>
            <p:ph type="dt" sz="half" idx="10"/>
          </p:nvPr>
        </p:nvSpPr>
        <p:spPr/>
        <p:txBody>
          <a:bodyPr/>
          <a:lstStyle/>
          <a:p>
            <a:fld id="{5EE23F92-A972-49E7-9F8B-615061F9D462}" type="datetime1">
              <a:rPr lang="fr-FR" smtClean="0"/>
              <a:t>26/06/2020</a:t>
            </a:fld>
            <a:endParaRPr lang="fr-FR"/>
          </a:p>
        </p:txBody>
      </p:sp>
      <p:sp>
        <p:nvSpPr>
          <p:cNvPr id="5" name="Espace réservé du pied de page 4">
            <a:extLst>
              <a:ext uri="{FF2B5EF4-FFF2-40B4-BE49-F238E27FC236}">
                <a16:creationId xmlns:a16="http://schemas.microsoft.com/office/drawing/2014/main" id="{FA1E0753-42FF-4617-9BDB-840A3E7FD5F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A9C1454-B841-4D9E-9693-0EEF80F09B98}"/>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302802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21841"/>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F1E6834B-975B-4EB7-84C2-DADF9A7CB761}" type="datetime1">
              <a:rPr lang="fr-FR" smtClean="0"/>
              <a:t>26/06/2020</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3399078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400706"/>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5C86B645-5EE5-4CD8-8D68-4563B3E47335}" type="datetime1">
              <a:rPr lang="fr-FR" smtClean="0"/>
              <a:t>26/06/2020</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3172511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21" y="2201863"/>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35F4EE4A-1F0F-4A48-B1F7-3D66905A39FE}" type="datetime1">
              <a:rPr lang="fr-FR" smtClean="0"/>
              <a:t>26/06/2020</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72</a:t>
            </a:fld>
            <a:endParaRPr lang="fr-FR"/>
          </a:p>
        </p:txBody>
      </p:sp>
    </p:spTree>
    <p:extLst>
      <p:ext uri="{BB962C8B-B14F-4D97-AF65-F5344CB8AC3E}">
        <p14:creationId xmlns:p14="http://schemas.microsoft.com/office/powerpoint/2010/main" val="1048813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772412" y="2780570"/>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BF6C765F-F11B-438A-B157-E74BBD9EC10E}" type="datetime1">
              <a:rPr lang="fr-FR" smtClean="0"/>
              <a:t>26/06/2020</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15765081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66303" y="498425"/>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980128" y="3022092"/>
            <a:ext cx="2594563"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6D2EFD3A-89F2-4407-86C5-0725B25B2E12}" type="datetime1">
              <a:rPr lang="fr-FR" smtClean="0"/>
              <a:t>26/06/2020</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74</a:t>
            </a:fld>
            <a:endParaRPr lang="fr-FR"/>
          </a:p>
        </p:txBody>
      </p:sp>
    </p:spTree>
    <p:extLst>
      <p:ext uri="{BB962C8B-B14F-4D97-AF65-F5344CB8AC3E}">
        <p14:creationId xmlns:p14="http://schemas.microsoft.com/office/powerpoint/2010/main" val="3405196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287" y="448056"/>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1999611" y="3972635"/>
            <a:ext cx="2103562" cy="138303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9C10E626-B9C4-49A4-8048-3BEE2E007757}" type="datetime1">
              <a:rPr lang="fr-FR" smtClean="0"/>
              <a:t>26/06/2020</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3531022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571053"/>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2769407" y="4147498"/>
            <a:ext cx="2856994" cy="18630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C0CFAF2A-916A-467A-9E84-059E61351561}" type="datetime1">
              <a:rPr lang="fr-FR" smtClean="0"/>
              <a:t>26/06/2020</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1399063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A2BAD9BE-82A6-4DA5-B1D9-3D6D6ADDA498}" type="datetime1">
              <a:rPr lang="fr-FR" smtClean="0"/>
              <a:t>26/06/2020</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30311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246" y="527865"/>
            <a:ext cx="6548258" cy="49253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691843" y="2710256"/>
            <a:ext cx="2241768"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FD96EFF6-C8E6-4829-A5C2-64DB46C937A7}" type="datetime1">
              <a:rPr lang="fr-FR" smtClean="0"/>
              <a:t>26/06/2020</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2184353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4762507" y="448056"/>
            <a:ext cx="6908286" cy="50302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793195" y="4991134"/>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51196A98-6311-478C-A6C4-A2E87F5F82EA}" type="datetime1">
              <a:rPr lang="fr-FR" smtClean="0"/>
              <a:t>26/06/2020</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47844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0522E9-1ACB-4EE8-BC9D-65C3E040CB30}"/>
              </a:ext>
            </a:extLst>
          </p:cNvPr>
          <p:cNvSpPr>
            <a:spLocks noGrp="1"/>
          </p:cNvSpPr>
          <p:nvPr>
            <p:ph type="title"/>
          </p:nvPr>
        </p:nvSpPr>
        <p:spPr/>
        <p:txBody>
          <a:bodyPr/>
          <a:lstStyle/>
          <a:p>
            <a:r>
              <a:rPr lang="en-US" dirty="0" err="1"/>
              <a:t>Chaines</a:t>
            </a:r>
            <a:r>
              <a:rPr lang="en-US" dirty="0"/>
              <a:t> de </a:t>
            </a:r>
            <a:r>
              <a:rPr lang="en-US" dirty="0" err="1"/>
              <a:t>caratères</a:t>
            </a:r>
            <a:endParaRPr lang="en-US" dirty="0"/>
          </a:p>
        </p:txBody>
      </p:sp>
      <p:sp>
        <p:nvSpPr>
          <p:cNvPr id="3" name="Espace réservé du contenu 2">
            <a:extLst>
              <a:ext uri="{FF2B5EF4-FFF2-40B4-BE49-F238E27FC236}">
                <a16:creationId xmlns:a16="http://schemas.microsoft.com/office/drawing/2014/main" id="{E9702D3E-0AA4-46CA-8A03-DC3BD5BBA799}"/>
              </a:ext>
            </a:extLst>
          </p:cNvPr>
          <p:cNvSpPr>
            <a:spLocks noGrp="1"/>
          </p:cNvSpPr>
          <p:nvPr>
            <p:ph sz="quarter" idx="10"/>
          </p:nvPr>
        </p:nvSpPr>
        <p:spPr>
          <a:xfrm>
            <a:off x="539496" y="1435607"/>
            <a:ext cx="7037293" cy="4521841"/>
          </a:xfrm>
        </p:spPr>
        <p:txBody>
          <a:bodyPr/>
          <a:lstStyle/>
          <a:p>
            <a:r>
              <a:rPr lang="fr-FR" sz="1600" dirty="0"/>
              <a:t>var blague = "Au confinement, c'est exactement comme à </a:t>
            </a:r>
            <a:r>
              <a:rPr lang="fr-FR" sz="1600" dirty="0" err="1"/>
              <a:t>l'age</a:t>
            </a:r>
            <a:r>
              <a:rPr lang="fr-FR" sz="1600" dirty="0"/>
              <a:t> de 16!";</a:t>
            </a:r>
          </a:p>
          <a:p>
            <a:r>
              <a:rPr lang="fr-FR" sz="1600" dirty="0"/>
              <a:t>blague += "Eh bien, vous avez cheveux long, ...  tout est moins cher, ... et puis vous êtes interdis de sortir!";</a:t>
            </a:r>
          </a:p>
          <a:p>
            <a:r>
              <a:rPr lang="fr-FR" sz="1600" dirty="0"/>
              <a:t>console.log(blague);</a:t>
            </a:r>
          </a:p>
          <a:p>
            <a:endParaRPr lang="fr-FR" sz="1600" dirty="0"/>
          </a:p>
          <a:p>
            <a:endParaRPr lang="fr-FR" sz="1600" dirty="0"/>
          </a:p>
          <a:p>
            <a:r>
              <a:rPr lang="fr-FR" sz="1600" dirty="0"/>
              <a:t>--</a:t>
            </a:r>
          </a:p>
          <a:p>
            <a:r>
              <a:rPr lang="fr-FR" sz="1600" dirty="0"/>
              <a:t>var blague = "Au confinement, j’ai changé le système d’alarme de la maison!";</a:t>
            </a:r>
          </a:p>
          <a:p>
            <a:r>
              <a:rPr lang="fr-FR" sz="1600" dirty="0"/>
              <a:t>blague += « Maintenant, il sonne quand </a:t>
            </a:r>
            <a:r>
              <a:rPr lang="fr-FR" sz="1600" dirty="0" err="1"/>
              <a:t>quelqun</a:t>
            </a:r>
            <a:r>
              <a:rPr lang="fr-FR" sz="1600" dirty="0"/>
              <a:t> sort!";</a:t>
            </a:r>
          </a:p>
          <a:p>
            <a:r>
              <a:rPr lang="fr-FR" sz="1600" dirty="0"/>
              <a:t>console.log(blague);</a:t>
            </a:r>
          </a:p>
          <a:p>
            <a:endParaRPr lang="en-US" dirty="0"/>
          </a:p>
        </p:txBody>
      </p:sp>
      <p:sp>
        <p:nvSpPr>
          <p:cNvPr id="5" name="Espace réservé de la date 4">
            <a:extLst>
              <a:ext uri="{FF2B5EF4-FFF2-40B4-BE49-F238E27FC236}">
                <a16:creationId xmlns:a16="http://schemas.microsoft.com/office/drawing/2014/main" id="{C4D31C8E-B153-4FAB-B3F3-632F03E79E1C}"/>
              </a:ext>
            </a:extLst>
          </p:cNvPr>
          <p:cNvSpPr>
            <a:spLocks noGrp="1"/>
          </p:cNvSpPr>
          <p:nvPr>
            <p:ph type="dt" sz="half" idx="2"/>
          </p:nvPr>
        </p:nvSpPr>
        <p:spPr/>
        <p:txBody>
          <a:bodyPr/>
          <a:lstStyle/>
          <a:p>
            <a:fld id="{A619F838-970C-4469-9F70-AF712E086371}" type="datetime1">
              <a:rPr lang="fr-FR" noProof="0" smtClean="0"/>
              <a:t>26/06/2020</a:t>
            </a:fld>
            <a:endParaRPr lang="fr-FR" noProof="0" dirty="0"/>
          </a:p>
        </p:txBody>
      </p:sp>
      <p:sp>
        <p:nvSpPr>
          <p:cNvPr id="6" name="Espace réservé du pied de page 5">
            <a:extLst>
              <a:ext uri="{FF2B5EF4-FFF2-40B4-BE49-F238E27FC236}">
                <a16:creationId xmlns:a16="http://schemas.microsoft.com/office/drawing/2014/main" id="{73FE3957-519A-400C-9160-07D7C8B27A0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7" name="Espace réservé du numéro de diapositive 6">
            <a:extLst>
              <a:ext uri="{FF2B5EF4-FFF2-40B4-BE49-F238E27FC236}">
                <a16:creationId xmlns:a16="http://schemas.microsoft.com/office/drawing/2014/main" id="{8CBF75A3-9958-49AD-96E8-E57D39E17CA4}"/>
              </a:ext>
            </a:extLst>
          </p:cNvPr>
          <p:cNvSpPr>
            <a:spLocks noGrp="1"/>
          </p:cNvSpPr>
          <p:nvPr>
            <p:ph type="sldNum" sz="quarter" idx="4"/>
          </p:nvPr>
        </p:nvSpPr>
        <p:spPr/>
        <p:txBody>
          <a:bodyPr/>
          <a:lstStyle/>
          <a:p>
            <a:fld id="{9860EDB8-5305-433F-BE41-D7A86D811DB3}" type="slidenum">
              <a:rPr lang="fr-FR" noProof="0" smtClean="0"/>
              <a:pPr/>
              <a:t>8</a:t>
            </a:fld>
            <a:endParaRPr lang="fr-FR" noProof="0" dirty="0"/>
          </a:p>
        </p:txBody>
      </p:sp>
      <p:sp>
        <p:nvSpPr>
          <p:cNvPr id="4" name="Espace réservé du contenu 2">
            <a:extLst>
              <a:ext uri="{FF2B5EF4-FFF2-40B4-BE49-F238E27FC236}">
                <a16:creationId xmlns:a16="http://schemas.microsoft.com/office/drawing/2014/main" id="{E4F6135A-3B53-4F51-8937-EFEC00DD6E95}"/>
              </a:ext>
            </a:extLst>
          </p:cNvPr>
          <p:cNvSpPr txBox="1">
            <a:spLocks/>
          </p:cNvSpPr>
          <p:nvPr/>
        </p:nvSpPr>
        <p:spPr>
          <a:xfrm>
            <a:off x="7576789" y="1363482"/>
            <a:ext cx="4416552" cy="471721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var blague = « Mon chat est assez fâché à l’idée qu’on reste chez lui pendant plusieurs jours!";</a:t>
            </a:r>
          </a:p>
          <a:p>
            <a:r>
              <a:rPr lang="fr-FR" sz="1600" dirty="0"/>
              <a:t>console.log(blague);</a:t>
            </a:r>
          </a:p>
          <a:p>
            <a:r>
              <a:rPr lang="fr-FR" sz="1600" dirty="0"/>
              <a:t>--</a:t>
            </a:r>
          </a:p>
          <a:p>
            <a:endParaRPr lang="fr-FR" dirty="0"/>
          </a:p>
        </p:txBody>
      </p:sp>
    </p:spTree>
    <p:extLst>
      <p:ext uri="{BB962C8B-B14F-4D97-AF65-F5344CB8AC3E}">
        <p14:creationId xmlns:p14="http://schemas.microsoft.com/office/powerpoint/2010/main" val="875995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557344"/>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944910" y="485225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5C0D9DD3-4668-41EF-B99D-79A421B1BE84}" type="datetime1">
              <a:rPr lang="fr-FR" smtClean="0"/>
              <a:t>26/06/2020</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974276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788876"/>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2260734" y="4036575"/>
            <a:ext cx="1963459" cy="158877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B6B524BD-8F7C-4151-B872-48E8B7F8E916}" type="datetime1">
              <a:rPr lang="fr-FR" smtClean="0"/>
              <a:t>26/06/2020</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234885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3) Gestion de formulaires HTML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a:t>
            </a:r>
          </a:p>
          <a:p>
            <a:pPr marL="514350" indent="-514350">
              <a:buFont typeface="+mj-lt"/>
              <a:buAutoNum type="arabicPeriod"/>
            </a:pPr>
            <a:r>
              <a:rPr lang="fr-FR" dirty="0"/>
              <a:t>Les expressions régulières </a:t>
            </a:r>
            <a:r>
              <a:rPr lang="fr-FR" dirty="0" err="1"/>
              <a:t>RegEx</a:t>
            </a:r>
            <a:r>
              <a:rPr lang="fr-FR" dirty="0"/>
              <a:t> sous JavaScript</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585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83</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80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84</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312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33899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86</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414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87</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713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88</a:t>
            </a:fld>
            <a:endParaRPr lang="fr-FR"/>
          </a:p>
        </p:txBody>
      </p:sp>
    </p:spTree>
    <p:extLst>
      <p:ext uri="{BB962C8B-B14F-4D97-AF65-F5344CB8AC3E}">
        <p14:creationId xmlns:p14="http://schemas.microsoft.com/office/powerpoint/2010/main" val="31016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192383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0E8FCF0A-72D9-4419-9655-87292CD43F0E}"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spTree>
    <p:extLst>
      <p:ext uri="{BB962C8B-B14F-4D97-AF65-F5344CB8AC3E}">
        <p14:creationId xmlns:p14="http://schemas.microsoft.com/office/powerpoint/2010/main" val="29988649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90</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661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3887334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92</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754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93</a:t>
            </a:fld>
            <a:endParaRPr lang="fr-FR"/>
          </a:p>
        </p:txBody>
      </p:sp>
    </p:spTree>
    <p:extLst>
      <p:ext uri="{BB962C8B-B14F-4D97-AF65-F5344CB8AC3E}">
        <p14:creationId xmlns:p14="http://schemas.microsoft.com/office/powerpoint/2010/main" val="549852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94</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385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95</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073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1F8E40F4-0329-44EB-8BE8-114EA8844A39}"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96</a:t>
            </a:fld>
            <a:endParaRPr lang="fr-FR" noProof="0" dirty="0"/>
          </a:p>
        </p:txBody>
      </p:sp>
    </p:spTree>
    <p:extLst>
      <p:ext uri="{BB962C8B-B14F-4D97-AF65-F5344CB8AC3E}">
        <p14:creationId xmlns:p14="http://schemas.microsoft.com/office/powerpoint/2010/main" val="1779148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1242122B-C1EB-443E-AC06-761741C3C166}" type="datetime1">
              <a:rPr lang="fr-FR" noProof="0" smtClean="0"/>
              <a:t>26/06/2020</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97</a:t>
            </a:fld>
            <a:endParaRPr lang="fr-FR" noProof="0" dirty="0"/>
          </a:p>
        </p:txBody>
      </p:sp>
    </p:spTree>
    <p:extLst>
      <p:ext uri="{BB962C8B-B14F-4D97-AF65-F5344CB8AC3E}">
        <p14:creationId xmlns:p14="http://schemas.microsoft.com/office/powerpoint/2010/main" val="4061346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Tree>
    <p:extLst>
      <p:ext uri="{BB962C8B-B14F-4D97-AF65-F5344CB8AC3E}">
        <p14:creationId xmlns:p14="http://schemas.microsoft.com/office/powerpoint/2010/main" val="15588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Tree>
    <p:extLst>
      <p:ext uri="{BB962C8B-B14F-4D97-AF65-F5344CB8AC3E}">
        <p14:creationId xmlns:p14="http://schemas.microsoft.com/office/powerpoint/2010/main" val="17752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1959</TotalTime>
  <Words>7325</Words>
  <Application>Microsoft Office PowerPoint</Application>
  <PresentationFormat>Grand écran</PresentationFormat>
  <Paragraphs>1351</Paragraphs>
  <Slides>187</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187</vt:i4>
      </vt:variant>
    </vt:vector>
  </HeadingPairs>
  <TitlesOfParts>
    <vt:vector size="197" baseType="lpstr">
      <vt:lpstr>Arial</vt:lpstr>
      <vt:lpstr>Calibri</vt:lpstr>
      <vt:lpstr>Courier New</vt:lpstr>
      <vt:lpstr>Segoe UI</vt:lpstr>
      <vt:lpstr>Segoe UI Light</vt:lpstr>
      <vt:lpstr>Segoe UI Semibold</vt:lpstr>
      <vt:lpstr>Source Code Pro</vt:lpstr>
      <vt:lpstr>Wingdings</vt:lpstr>
      <vt:lpstr>x-locale-heading-primary</vt:lpstr>
      <vt:lpstr>DocBienvenue</vt:lpstr>
      <vt:lpstr>Depuis JavaScipt vers TypeScript</vt:lpstr>
      <vt:lpstr>Introduction à JavaScript</vt:lpstr>
      <vt:lpstr>Présentation PowerPoint</vt:lpstr>
      <vt:lpstr>1) Le langage JavaScript</vt:lpstr>
      <vt:lpstr>Présentation de JavaScript</vt:lpstr>
      <vt:lpstr>1.1- Déclaration et portée des variables</vt:lpstr>
      <vt:lpstr>Exercice:</vt:lpstr>
      <vt:lpstr>Chaines de caratères</vt:lpstr>
      <vt:lpstr>1.2- Types de données (Number, Boolean, Date, Math, String, Array). Conversion de type. </vt:lpstr>
      <vt:lpstr>Exercice: Sortons faire un diner! </vt:lpstr>
      <vt:lpstr>1.3- Détection de type avec typeof</vt:lpstr>
      <vt:lpstr>1.4- Gestion des tableaux. Opérateurs logiques et arithmétiques. Boucles (for, while...).</vt:lpstr>
      <vt:lpstr>1.5- Création de fonctions et paramétrage variable</vt:lpstr>
      <vt:lpstr>Les fonctions</vt:lpstr>
      <vt:lpstr>Présentation PowerPoint</vt:lpstr>
      <vt:lpstr>Valeur de retour</vt:lpstr>
      <vt:lpstr>1.6- Faire un codage sécurisé avec la gestion d'erreur et les exceptions.</vt:lpstr>
      <vt:lpstr>Présentation PowerPoint</vt:lpstr>
      <vt:lpstr>1.7- Rappels sur les concepts objets. Développement Objet en JavaScript : création de classes (méthodes, propriétés).</vt:lpstr>
      <vt:lpstr>1.8- Les objets prédéfinis du langage (Array, Date, String, Regexp...) et leur utilisation. Extension des objets prédéfinis.</vt:lpstr>
      <vt:lpstr>Ajouter et supprimer des éléments en fin</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2) Le DOM</vt:lpstr>
      <vt:lpstr>Utilité du DOM</vt:lpstr>
      <vt:lpstr>La structure du DOM HTML</vt:lpstr>
      <vt:lpstr>Présentation PowerPoint</vt:lpstr>
      <vt:lpstr>Présentation PowerPoint</vt:lpstr>
      <vt:lpstr>L’objet document et ses méthodes</vt:lpstr>
      <vt:lpstr>La méthode getElementById()</vt:lpstr>
      <vt:lpstr>Présentation PowerPoint</vt:lpstr>
      <vt:lpstr>getElementsByTagName()</vt:lpstr>
      <vt:lpstr>Présentation PowerPoint</vt:lpstr>
      <vt:lpstr>getElementsByClassName()</vt:lpstr>
      <vt:lpstr>CSS (Rappels)</vt:lpstr>
      <vt:lpstr>méthodes querySelector() et querySelectorAll()</vt:lpstr>
      <vt:lpstr>Présentation PowerPoint</vt:lpstr>
      <vt:lpstr>Présentation PowerPoint</vt:lpstr>
      <vt:lpstr>Accéder au contenu des éléments HTML et au texte</vt:lpstr>
      <vt:lpstr>Présentation PowerPoint</vt:lpstr>
      <vt:lpstr>Présentation PowerPoint</vt:lpstr>
      <vt:lpstr>Présentation PowerPoint</vt:lpstr>
      <vt:lpstr>Présentation PowerPoint</vt:lpstr>
      <vt:lpstr>Présentation PowerPoint</vt:lpstr>
      <vt:lpstr>Accéder directement à des types d’éléments</vt:lpstr>
      <vt:lpstr>Présentation PowerPoint</vt:lpstr>
      <vt:lpstr>Modification des éléments HTML/CSS</vt:lpstr>
      <vt:lpstr>Les objets JavaScript document et element</vt:lpstr>
      <vt:lpstr>Présentation PowerPoint</vt:lpstr>
      <vt:lpstr>Modifier le contenu d’un élément HTML</vt:lpstr>
      <vt:lpstr>Modifier la valeur d’un attribut HTML</vt:lpstr>
      <vt:lpstr>getAttribute et setAttribute</vt:lpstr>
      <vt:lpstr>Les attributs accessibles</vt:lpstr>
      <vt:lpstr>ClassName</vt:lpstr>
      <vt:lpstr>Modifier le CSS d’un élément</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3)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4)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L’objet Event</vt:lpstr>
      <vt:lpstr>Propriétés target &amp; currentTarget</vt:lpstr>
      <vt:lpstr>5) XML (avant HTML!)</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5) La programmation OOP sous JavaScript</vt:lpstr>
      <vt:lpstr>Rappel sur les Array(s)</vt:lpstr>
      <vt:lpstr>Les objets en JavaScript</vt:lpstr>
      <vt:lpstr>QUIZ</vt:lpstr>
      <vt:lpstr>Présentation PowerPoint</vt:lpstr>
      <vt:lpstr>Syntaxe d’écriture des propriétés des objets</vt:lpstr>
      <vt:lpstr>💡 Les objets JavaScript peuvent sembler familiers </vt:lpstr>
      <vt:lpstr>Présentation PowerPoint</vt:lpstr>
      <vt:lpstr>Présentation PowerPoint</vt:lpstr>
      <vt:lpstr>Présentation PowerPoint</vt:lpstr>
      <vt:lpstr>Accès aux propriétés des objets</vt:lpstr>
      <vt:lpstr>Vous avez des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308</cp:revision>
  <dcterms:created xsi:type="dcterms:W3CDTF">2020-06-22T18:55:06Z</dcterms:created>
  <dcterms:modified xsi:type="dcterms:W3CDTF">2020-06-26T05:46:41Z</dcterms:modified>
  <cp:version/>
</cp:coreProperties>
</file>